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4" r:id="rId4"/>
    <p:sldId id="259" r:id="rId5"/>
    <p:sldId id="260" r:id="rId6"/>
    <p:sldId id="261" r:id="rId7"/>
    <p:sldId id="266" r:id="rId8"/>
    <p:sldId id="262" r:id="rId9"/>
    <p:sldId id="263" r:id="rId10"/>
    <p:sldId id="265" r:id="rId11"/>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41"/>
  </p:normalViewPr>
  <p:slideViewPr>
    <p:cSldViewPr snapToGrid="0" snapToObjects="1">
      <p:cViewPr>
        <p:scale>
          <a:sx n="66" d="100"/>
          <a:sy n="66" d="100"/>
        </p:scale>
        <p:origin x="64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C186-6669-5244-BE88-C8B3D120A8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374E312D-1E73-EC40-B684-73B52FE67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75A3F384-9C14-864E-942E-2F2B2BC69671}"/>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9B81FAD0-FB8C-6B49-9DAF-3A8EFDBA8A5D}"/>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80A252BE-95CF-EE4D-9F2F-8433D11E25DD}"/>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3661982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B678D-90DF-0A41-851F-04CC50EE9090}"/>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6DC6FF26-2981-C947-80DA-DCB2F5479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1842814-B200-D04E-9995-999E98FC957A}"/>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9CFB4A15-2D27-4D4F-A67D-283240653D6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0814F29E-C1A6-1942-8375-6E14B9112BCA}"/>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3668569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20B7E7-61D4-3844-BD05-76571A9F87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05094A59-DA87-DD44-B4C9-3471178131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02CC9C4D-B236-6644-97F9-217B79CE07E5}"/>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5559A193-16D8-C847-9E6B-BABC200889C2}"/>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F36EB44-69D9-F448-BDC0-8933C4FBF77B}"/>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218007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3AA7-E1DC-2D4D-B0C4-B37888D94E5A}"/>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1A9C1E4C-2BB9-1340-9F18-BF5E39C39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F40D705-0BD7-AE4E-A680-8A8EA1DE7B65}"/>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70E57B8E-778D-A44B-8B42-B137E87D9AD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A2D4B60-5EB2-5440-84A1-970D6BB070F8}"/>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140455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A3EE-28FB-324E-BA4A-F769C5A41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5790646F-830F-FA48-91BF-0E63DAC459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1A2A76-A471-4F4A-A486-9467F42B3440}"/>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7E232E64-47CD-5441-8FA8-0E1A61D723A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31AD1E1-BEE2-884A-A305-58B6C25E206E}"/>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1540820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C80C-0A90-AF4F-85E7-C334B7B16A60}"/>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20BEF4E4-1DDD-3541-BFF9-AC8904BA61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E53FB309-C0EA-E340-AE0D-B0E8C5247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C7243D25-B0EE-0342-B653-7561276B9AD2}"/>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6" name="Footer Placeholder 5">
            <a:extLst>
              <a:ext uri="{FF2B5EF4-FFF2-40B4-BE49-F238E27FC236}">
                <a16:creationId xmlns:a16="http://schemas.microsoft.com/office/drawing/2014/main" id="{09A77522-572F-6848-8CCB-38F99D1589C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F00A00D-7559-3F46-A00E-A0961DEFFA16}"/>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600727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0427-8627-FD4F-870F-F554A7E1F472}"/>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CDD7117E-0391-FD47-B62B-973AC2CD91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2EB041-9391-344D-809B-95969ADB5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89FFB390-D428-2E41-969A-89EE86596D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65ECB-12C8-3643-BED4-04DD0F572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061BDE15-014E-244C-9DC2-A2515220F2F7}"/>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8" name="Footer Placeholder 7">
            <a:extLst>
              <a:ext uri="{FF2B5EF4-FFF2-40B4-BE49-F238E27FC236}">
                <a16:creationId xmlns:a16="http://schemas.microsoft.com/office/drawing/2014/main" id="{602F2BAF-542C-7E49-BC1A-7359FAE528DE}"/>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693913E0-4FA9-264D-A9EC-3F8F683A681F}"/>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264957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29811-B1C5-7841-BD85-263AC08E7B81}"/>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06F971F4-AE18-0C40-926F-B2DE3E07D7F3}"/>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4" name="Footer Placeholder 3">
            <a:extLst>
              <a:ext uri="{FF2B5EF4-FFF2-40B4-BE49-F238E27FC236}">
                <a16:creationId xmlns:a16="http://schemas.microsoft.com/office/drawing/2014/main" id="{7BE69BBB-BC34-3641-8BC7-416D80CA4547}"/>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7D6BA7A8-6387-EC44-BAEB-047E92E82074}"/>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260368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8A734-668D-304E-B2B2-9620E2A073CC}"/>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3" name="Footer Placeholder 2">
            <a:extLst>
              <a:ext uri="{FF2B5EF4-FFF2-40B4-BE49-F238E27FC236}">
                <a16:creationId xmlns:a16="http://schemas.microsoft.com/office/drawing/2014/main" id="{BC2D6122-296C-7943-88EA-86B9D8152142}"/>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F89097D5-5B44-F743-A82C-C19FB11FE713}"/>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125161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5A8B-452D-B44B-A522-082B0F678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3502064C-7DA2-9240-9265-913532946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A06F2382-DDE6-0141-BFD9-E5D2863AD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F06B3-5BEC-2B4F-9654-30D9762B9FC9}"/>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6" name="Footer Placeholder 5">
            <a:extLst>
              <a:ext uri="{FF2B5EF4-FFF2-40B4-BE49-F238E27FC236}">
                <a16:creationId xmlns:a16="http://schemas.microsoft.com/office/drawing/2014/main" id="{A0FB6A7F-EC9B-C34F-9BC0-B858D7EC7DF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8097F47-EEDD-104D-B88D-6AEA05D6BAFC}"/>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281971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1191-AB8F-2543-8232-47488BAC93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1D2DEBA-D8DE-D44B-AD40-23506AED25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97210B3F-E29F-7D44-980A-C9DC0AAEC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14B08-A4CF-1548-9734-0877D276F460}"/>
              </a:ext>
            </a:extLst>
          </p:cNvPr>
          <p:cNvSpPr>
            <a:spLocks noGrp="1"/>
          </p:cNvSpPr>
          <p:nvPr>
            <p:ph type="dt" sz="half" idx="10"/>
          </p:nvPr>
        </p:nvSpPr>
        <p:spPr/>
        <p:txBody>
          <a:bodyPr/>
          <a:lstStyle/>
          <a:p>
            <a:fld id="{1607DE4A-D65E-624D-A80E-EAD51030DF8B}" type="datetimeFigureOut">
              <a:rPr lang="en-VN" smtClean="0"/>
              <a:t>11/28/2023</a:t>
            </a:fld>
            <a:endParaRPr lang="en-VN"/>
          </a:p>
        </p:txBody>
      </p:sp>
      <p:sp>
        <p:nvSpPr>
          <p:cNvPr id="6" name="Footer Placeholder 5">
            <a:extLst>
              <a:ext uri="{FF2B5EF4-FFF2-40B4-BE49-F238E27FC236}">
                <a16:creationId xmlns:a16="http://schemas.microsoft.com/office/drawing/2014/main" id="{F07933DE-9E42-3443-BA6D-37948BDEBE38}"/>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5C58E617-3C38-1641-BE9B-B85FC5D64CE0}"/>
              </a:ext>
            </a:extLst>
          </p:cNvPr>
          <p:cNvSpPr>
            <a:spLocks noGrp="1"/>
          </p:cNvSpPr>
          <p:nvPr>
            <p:ph type="sldNum" sz="quarter" idx="12"/>
          </p:nvPr>
        </p:nvSpPr>
        <p:spPr/>
        <p:txBody>
          <a:bodyPr/>
          <a:lstStyle/>
          <a:p>
            <a:fld id="{13806342-D13F-8244-802F-2DE6422F85ED}" type="slidenum">
              <a:rPr lang="en-VN" smtClean="0"/>
              <a:t>‹#›</a:t>
            </a:fld>
            <a:endParaRPr lang="en-VN"/>
          </a:p>
        </p:txBody>
      </p:sp>
    </p:spTree>
    <p:extLst>
      <p:ext uri="{BB962C8B-B14F-4D97-AF65-F5344CB8AC3E}">
        <p14:creationId xmlns:p14="http://schemas.microsoft.com/office/powerpoint/2010/main" val="38101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2BE53-E2CE-8445-875D-0B98530E6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C971F1A3-7CBB-3445-88D7-391DB7C43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B41463F-2927-1F4C-9B2E-E1D811FD9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07DE4A-D65E-624D-A80E-EAD51030DF8B}" type="datetimeFigureOut">
              <a:rPr lang="en-VN" smtClean="0"/>
              <a:t>11/28/2023</a:t>
            </a:fld>
            <a:endParaRPr lang="en-VN"/>
          </a:p>
        </p:txBody>
      </p:sp>
      <p:sp>
        <p:nvSpPr>
          <p:cNvPr id="5" name="Footer Placeholder 4">
            <a:extLst>
              <a:ext uri="{FF2B5EF4-FFF2-40B4-BE49-F238E27FC236}">
                <a16:creationId xmlns:a16="http://schemas.microsoft.com/office/drawing/2014/main" id="{40CAC9E3-4976-474B-8444-54F9E9255B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BD9699E9-4688-1146-90A2-B13C6DF1D9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06342-D13F-8244-802F-2DE6422F85ED}" type="slidenum">
              <a:rPr lang="en-VN" smtClean="0"/>
              <a:t>‹#›</a:t>
            </a:fld>
            <a:endParaRPr lang="en-VN"/>
          </a:p>
        </p:txBody>
      </p:sp>
    </p:spTree>
    <p:extLst>
      <p:ext uri="{BB962C8B-B14F-4D97-AF65-F5344CB8AC3E}">
        <p14:creationId xmlns:p14="http://schemas.microsoft.com/office/powerpoint/2010/main" val="1068055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11B1-F805-CA40-9CFD-84875C6F876F}"/>
              </a:ext>
            </a:extLst>
          </p:cNvPr>
          <p:cNvSpPr>
            <a:spLocks noGrp="1"/>
          </p:cNvSpPr>
          <p:nvPr>
            <p:ph type="ctrTitle"/>
          </p:nvPr>
        </p:nvSpPr>
        <p:spPr>
          <a:xfrm>
            <a:off x="1524000" y="838754"/>
            <a:ext cx="9144000" cy="2387600"/>
          </a:xfrm>
        </p:spPr>
        <p:txBody>
          <a:bodyPr/>
          <a:lstStyle/>
          <a:p>
            <a:r>
              <a:rPr lang="en-US" b="0" i="0" u="none" strike="noStrike" dirty="0" err="1">
                <a:solidFill>
                  <a:srgbClr val="1D2125"/>
                </a:solidFill>
                <a:effectLst/>
                <a:latin typeface="-apple-system"/>
              </a:rPr>
              <a:t>Trực</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quan</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vị</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trí</a:t>
            </a:r>
            <a:r>
              <a:rPr lang="en-US" b="0" i="0" u="none" strike="noStrike" dirty="0">
                <a:solidFill>
                  <a:srgbClr val="1D2125"/>
                </a:solidFill>
                <a:effectLst/>
                <a:latin typeface="-apple-system"/>
              </a:rPr>
              <a:t> GPS </a:t>
            </a:r>
            <a:r>
              <a:rPr lang="en-US" b="0" i="0" u="none" strike="noStrike" dirty="0" err="1">
                <a:solidFill>
                  <a:srgbClr val="1D2125"/>
                </a:solidFill>
                <a:effectLst/>
                <a:latin typeface="-apple-system"/>
              </a:rPr>
              <a:t>xe</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buýt</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sử</a:t>
            </a:r>
            <a:r>
              <a:rPr lang="en-US" b="0" i="0" u="none" strike="noStrike" dirty="0">
                <a:solidFill>
                  <a:srgbClr val="1D2125"/>
                </a:solidFill>
                <a:effectLst/>
                <a:latin typeface="-apple-system"/>
              </a:rPr>
              <a:t> </a:t>
            </a:r>
            <a:r>
              <a:rPr lang="en-US" b="0" i="0" u="none" strike="noStrike" dirty="0" err="1">
                <a:solidFill>
                  <a:srgbClr val="1D2125"/>
                </a:solidFill>
                <a:effectLst/>
                <a:latin typeface="-apple-system"/>
              </a:rPr>
              <a:t>dụng</a:t>
            </a:r>
            <a:r>
              <a:rPr lang="en-US" b="0" i="0" u="none" strike="noStrike" dirty="0">
                <a:solidFill>
                  <a:srgbClr val="1D2125"/>
                </a:solidFill>
                <a:effectLst/>
                <a:latin typeface="-apple-system"/>
              </a:rPr>
              <a:t> Kafka</a:t>
            </a:r>
            <a:endParaRPr lang="en-VN" dirty="0"/>
          </a:p>
        </p:txBody>
      </p:sp>
      <p:sp>
        <p:nvSpPr>
          <p:cNvPr id="4" name="Subtitle 2">
            <a:extLst>
              <a:ext uri="{FF2B5EF4-FFF2-40B4-BE49-F238E27FC236}">
                <a16:creationId xmlns:a16="http://schemas.microsoft.com/office/drawing/2014/main" id="{E71318D9-FB10-8448-AD3F-31E6B73375C6}"/>
              </a:ext>
            </a:extLst>
          </p:cNvPr>
          <p:cNvSpPr txBox="1">
            <a:spLocks/>
          </p:cNvSpPr>
          <p:nvPr/>
        </p:nvSpPr>
        <p:spPr>
          <a:xfrm>
            <a:off x="1176670" y="3631646"/>
            <a:ext cx="9144000" cy="26202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VN" sz="2000" dirty="0"/>
              <a:t>Môn học: C055153 Dữ Liệu Lớn</a:t>
            </a:r>
          </a:p>
          <a:p>
            <a:r>
              <a:rPr lang="en-VN" sz="2000" dirty="0"/>
              <a:t>Giảng viên: </a:t>
            </a:r>
            <a:r>
              <a:rPr lang="en-US" sz="2000" dirty="0"/>
              <a:t>PGS.TS </a:t>
            </a:r>
            <a:r>
              <a:rPr lang="en-US" sz="2000" dirty="0" err="1"/>
              <a:t>Thoại</a:t>
            </a:r>
            <a:r>
              <a:rPr lang="en-US" sz="2000" dirty="0"/>
              <a:t> Nam</a:t>
            </a:r>
          </a:p>
          <a:p>
            <a:pPr algn="l"/>
            <a:r>
              <a:rPr lang="en-VN" sz="2000" dirty="0"/>
              <a:t>Học viên: </a:t>
            </a:r>
          </a:p>
          <a:p>
            <a:pPr marL="342900" indent="-342900" algn="l">
              <a:buFont typeface="Arial" panose="020B0604020202020204" pitchFamily="34" charset="0"/>
              <a:buChar char="•"/>
            </a:pPr>
            <a:r>
              <a:rPr lang="vi-VN" sz="2000" dirty="0">
                <a:latin typeface="Calibri" panose="020F0502020204030204" pitchFamily="34" charset="0"/>
                <a:cs typeface="Calibri" panose="020F0502020204030204" pitchFamily="34" charset="0"/>
              </a:rPr>
              <a:t>Trần Phạm Công Danh</a:t>
            </a:r>
          </a:p>
          <a:p>
            <a:pPr marL="342900" indent="-342900" algn="l">
              <a:buFont typeface="Arial" panose="020B0604020202020204" pitchFamily="34" charset="0"/>
              <a:buChar char="•"/>
            </a:pPr>
            <a:r>
              <a:rPr lang="vi-VN" sz="2000" dirty="0">
                <a:latin typeface="Calibri" panose="020F0502020204030204" pitchFamily="34" charset="0"/>
                <a:cs typeface="Calibri" panose="020F0502020204030204" pitchFamily="34" charset="0"/>
              </a:rPr>
              <a:t>Dương Minh Thành</a:t>
            </a:r>
          </a:p>
          <a:p>
            <a:pPr marL="342900" indent="-342900" algn="l">
              <a:buFont typeface="Arial" panose="020B0604020202020204" pitchFamily="34" charset="0"/>
              <a:buChar char="•"/>
            </a:pPr>
            <a:r>
              <a:rPr lang="vi-VN" sz="2000" dirty="0">
                <a:latin typeface="Calibri" panose="020F0502020204030204" pitchFamily="34" charset="0"/>
                <a:cs typeface="Calibri" panose="020F0502020204030204" pitchFamily="34" charset="0"/>
              </a:rPr>
              <a:t>Lê Bình Nguyên</a:t>
            </a:r>
          </a:p>
        </p:txBody>
      </p:sp>
      <p:pic>
        <p:nvPicPr>
          <p:cNvPr id="8194" name="Picture 2">
            <a:extLst>
              <a:ext uri="{FF2B5EF4-FFF2-40B4-BE49-F238E27FC236}">
                <a16:creationId xmlns:a16="http://schemas.microsoft.com/office/drawing/2014/main" id="{7F361D72-B1BC-6C44-9347-B09013D3C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6801" y="0"/>
            <a:ext cx="1695199" cy="171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2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9FDF-625F-134B-B033-7A9575D56FA4}"/>
              </a:ext>
            </a:extLst>
          </p:cNvPr>
          <p:cNvSpPr>
            <a:spLocks noGrp="1"/>
          </p:cNvSpPr>
          <p:nvPr>
            <p:ph type="title"/>
          </p:nvPr>
        </p:nvSpPr>
        <p:spPr>
          <a:xfrm>
            <a:off x="0" y="3193386"/>
            <a:ext cx="12192000" cy="1325563"/>
          </a:xfrm>
        </p:spPr>
        <p:txBody>
          <a:bodyPr/>
          <a:lstStyle/>
          <a:p>
            <a:pPr algn="ctr"/>
            <a:r>
              <a:rPr lang="en-VN" dirty="0"/>
              <a:t>Thank you!!!</a:t>
            </a:r>
          </a:p>
        </p:txBody>
      </p:sp>
    </p:spTree>
    <p:extLst>
      <p:ext uri="{BB962C8B-B14F-4D97-AF65-F5344CB8AC3E}">
        <p14:creationId xmlns:p14="http://schemas.microsoft.com/office/powerpoint/2010/main" val="135109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B764-015B-2441-91F2-5CCCBBD66218}"/>
              </a:ext>
            </a:extLst>
          </p:cNvPr>
          <p:cNvSpPr>
            <a:spLocks noGrp="1"/>
          </p:cNvSpPr>
          <p:nvPr>
            <p:ph type="title"/>
          </p:nvPr>
        </p:nvSpPr>
        <p:spPr/>
        <p:txBody>
          <a:bodyPr/>
          <a:lstStyle/>
          <a:p>
            <a:r>
              <a:rPr lang="en-US" dirty="0" err="1"/>
              <a:t>Giới</a:t>
            </a:r>
            <a:r>
              <a:rPr lang="en-US" dirty="0"/>
              <a:t> </a:t>
            </a:r>
            <a:r>
              <a:rPr lang="en-US" dirty="0" err="1"/>
              <a:t>thiệu</a:t>
            </a:r>
            <a:endParaRPr lang="en-VN" dirty="0"/>
          </a:p>
        </p:txBody>
      </p:sp>
      <p:sp>
        <p:nvSpPr>
          <p:cNvPr id="3" name="Content Placeholder 2">
            <a:extLst>
              <a:ext uri="{FF2B5EF4-FFF2-40B4-BE49-F238E27FC236}">
                <a16:creationId xmlns:a16="http://schemas.microsoft.com/office/drawing/2014/main" id="{137B3EDD-E1DC-2840-BEEF-58AEE1AC33EA}"/>
              </a:ext>
            </a:extLst>
          </p:cNvPr>
          <p:cNvSpPr>
            <a:spLocks noGrp="1"/>
          </p:cNvSpPr>
          <p:nvPr>
            <p:ph idx="1"/>
          </p:nvPr>
        </p:nvSpPr>
        <p:spPr>
          <a:xfrm>
            <a:off x="285306" y="1801295"/>
            <a:ext cx="5222359" cy="4351338"/>
          </a:xfrm>
        </p:spPr>
        <p:txBody>
          <a:bodyPr>
            <a:normAutofit/>
          </a:bodyPr>
          <a:lstStyle/>
          <a:p>
            <a:pPr marL="0" indent="0">
              <a:buNone/>
            </a:pPr>
            <a:r>
              <a:rPr lang="vi-VN" sz="2400" dirty="0">
                <a:latin typeface="Calibri" panose="020F0502020204030204" pitchFamily="34" charset="0"/>
                <a:cs typeface="Calibri" panose="020F0502020204030204" pitchFamily="34" charset="0"/>
              </a:rPr>
              <a:t>Mục tiêu đề tài: Trực quan hóa GPS xe bus và các tuyến đường của hệ thống xe bus Brazil thông qua Kafka</a:t>
            </a:r>
            <a:endParaRPr lang="en-VN" sz="2400" dirty="0">
              <a:latin typeface="Calibri" panose="020F0502020204030204" pitchFamily="34" charset="0"/>
              <a:cs typeface="Calibri" panose="020F0502020204030204" pitchFamily="34" charset="0"/>
            </a:endParaRPr>
          </a:p>
        </p:txBody>
      </p:sp>
      <p:pic>
        <p:nvPicPr>
          <p:cNvPr id="7" name="Picture 6" descr="BRAZIL | Urban Transport Compilation | SkyscraperCity Forum">
            <a:extLst>
              <a:ext uri="{FF2B5EF4-FFF2-40B4-BE49-F238E27FC236}">
                <a16:creationId xmlns:a16="http://schemas.microsoft.com/office/drawing/2014/main" id="{40433B5D-78B9-9642-A29B-B087C0A78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53" y="1419711"/>
            <a:ext cx="4775971" cy="454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76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B764-015B-2441-91F2-5CCCBBD66218}"/>
              </a:ext>
            </a:extLst>
          </p:cNvPr>
          <p:cNvSpPr>
            <a:spLocks noGrp="1"/>
          </p:cNvSpPr>
          <p:nvPr>
            <p:ph type="title"/>
          </p:nvPr>
        </p:nvSpPr>
        <p:spPr/>
        <p:txBody>
          <a:bodyPr/>
          <a:lstStyle/>
          <a:p>
            <a:r>
              <a:rPr lang="en-US" dirty="0" err="1"/>
              <a:t>Giới</a:t>
            </a:r>
            <a:r>
              <a:rPr lang="en-US" dirty="0"/>
              <a:t> </a:t>
            </a:r>
            <a:r>
              <a:rPr lang="en-US" dirty="0" err="1"/>
              <a:t>thiệu</a:t>
            </a:r>
            <a:endParaRPr lang="en-VN" dirty="0"/>
          </a:p>
        </p:txBody>
      </p:sp>
      <p:sp>
        <p:nvSpPr>
          <p:cNvPr id="3" name="Content Placeholder 2">
            <a:extLst>
              <a:ext uri="{FF2B5EF4-FFF2-40B4-BE49-F238E27FC236}">
                <a16:creationId xmlns:a16="http://schemas.microsoft.com/office/drawing/2014/main" id="{137B3EDD-E1DC-2840-BEEF-58AEE1AC33EA}"/>
              </a:ext>
            </a:extLst>
          </p:cNvPr>
          <p:cNvSpPr>
            <a:spLocks noGrp="1"/>
          </p:cNvSpPr>
          <p:nvPr>
            <p:ph idx="1"/>
          </p:nvPr>
        </p:nvSpPr>
        <p:spPr>
          <a:xfrm>
            <a:off x="285307" y="1801295"/>
            <a:ext cx="5001610" cy="4351338"/>
          </a:xfrm>
        </p:spPr>
        <p:txBody>
          <a:bodyPr>
            <a:normAutofit lnSpcReduction="10000"/>
          </a:bodyPr>
          <a:lstStyle/>
          <a:p>
            <a:r>
              <a:rPr lang="en-VN" sz="2400" dirty="0">
                <a:latin typeface="Calibri" panose="020F0502020204030204" pitchFamily="34" charset="0"/>
                <a:cs typeface="Calibri" panose="020F0502020204030204" pitchFamily="34" charset="0"/>
              </a:rPr>
              <a:t>Đối tượng: hệ thống xe bus của Brazil</a:t>
            </a:r>
            <a:endParaRPr lang="en-US" sz="2400" dirty="0">
              <a:latin typeface="Calibri" panose="020F0502020204030204" pitchFamily="34" charset="0"/>
              <a:cs typeface="Calibri" panose="020F0502020204030204" pitchFamily="34" charset="0"/>
            </a:endParaRPr>
          </a:p>
          <a:p>
            <a:r>
              <a:rPr lang="en-US" sz="2400" dirty="0" err="1">
                <a:solidFill>
                  <a:srgbClr val="202124"/>
                </a:solidFill>
                <a:latin typeface="Calibri" panose="020F0502020204030204" pitchFamily="34" charset="0"/>
                <a:cs typeface="Calibri" panose="020F0502020204030204" pitchFamily="34" charset="0"/>
              </a:rPr>
              <a:t>Kích</a:t>
            </a:r>
            <a:r>
              <a:rPr lang="en-US" sz="2400" dirty="0">
                <a:solidFill>
                  <a:srgbClr val="202124"/>
                </a:solidFill>
                <a:latin typeface="Calibri" panose="020F0502020204030204" pitchFamily="34" charset="0"/>
                <a:cs typeface="Calibri" panose="020F0502020204030204" pitchFamily="34" charset="0"/>
              </a:rPr>
              <a:t> </a:t>
            </a:r>
            <a:r>
              <a:rPr lang="en-US" sz="2400" dirty="0" err="1">
                <a:solidFill>
                  <a:srgbClr val="202124"/>
                </a:solidFill>
                <a:latin typeface="Calibri" panose="020F0502020204030204" pitchFamily="34" charset="0"/>
                <a:cs typeface="Calibri" panose="020F0502020204030204" pitchFamily="34" charset="0"/>
              </a:rPr>
              <a:t>thước</a:t>
            </a:r>
            <a:r>
              <a:rPr lang="en-US" sz="2400" dirty="0">
                <a:solidFill>
                  <a:srgbClr val="202124"/>
                </a:solidFill>
                <a:latin typeface="Calibri" panose="020F0502020204030204" pitchFamily="34" charset="0"/>
                <a:cs typeface="Calibri" panose="020F0502020204030204" pitchFamily="34" charset="0"/>
              </a:rPr>
              <a:t> </a:t>
            </a:r>
            <a:r>
              <a:rPr lang="en-US" sz="2400" dirty="0" err="1">
                <a:solidFill>
                  <a:srgbClr val="202124"/>
                </a:solidFill>
                <a:latin typeface="Calibri" panose="020F0502020204030204" pitchFamily="34" charset="0"/>
                <a:cs typeface="Calibri" panose="020F0502020204030204" pitchFamily="34" charset="0"/>
              </a:rPr>
              <a:t>mẫu</a:t>
            </a:r>
            <a:r>
              <a:rPr lang="en-US" sz="2400" dirty="0">
                <a:solidFill>
                  <a:srgbClr val="202124"/>
                </a:solidFill>
                <a:latin typeface="Calibri" panose="020F0502020204030204" pitchFamily="34" charset="0"/>
                <a:cs typeface="Calibri" panose="020F0502020204030204" pitchFamily="34" charset="0"/>
              </a:rPr>
              <a:t> </a:t>
            </a:r>
            <a:r>
              <a:rPr lang="en-US" sz="2400" dirty="0" err="1">
                <a:solidFill>
                  <a:srgbClr val="202124"/>
                </a:solidFill>
                <a:latin typeface="Calibri" panose="020F0502020204030204" pitchFamily="34" charset="0"/>
                <a:cs typeface="Calibri" panose="020F0502020204030204" pitchFamily="34" charset="0"/>
              </a:rPr>
              <a:t>ví</a:t>
            </a:r>
            <a:r>
              <a:rPr lang="en-US" sz="2400" dirty="0">
                <a:solidFill>
                  <a:srgbClr val="202124"/>
                </a:solidFill>
                <a:latin typeface="Calibri" panose="020F0502020204030204" pitchFamily="34" charset="0"/>
                <a:cs typeface="Calibri" panose="020F0502020204030204" pitchFamily="34" charset="0"/>
              </a:rPr>
              <a:t> </a:t>
            </a:r>
            <a:r>
              <a:rPr lang="en-US" sz="2400" dirty="0" err="1">
                <a:solidFill>
                  <a:srgbClr val="202124"/>
                </a:solidFill>
                <a:latin typeface="Calibri" panose="020F0502020204030204" pitchFamily="34" charset="0"/>
                <a:cs typeface="Calibri" panose="020F0502020204030204" pitchFamily="34" charset="0"/>
              </a:rPr>
              <a:t>dụ</a:t>
            </a:r>
            <a:r>
              <a:rPr lang="en-US" sz="2400" dirty="0">
                <a:solidFill>
                  <a:srgbClr val="202124"/>
                </a:solidFill>
                <a:latin typeface="Calibri" panose="020F0502020204030204" pitchFamily="34" charset="0"/>
                <a:cs typeface="Calibri" panose="020F0502020204030204" pitchFamily="34" charset="0"/>
              </a:rPr>
              <a:t>: 1,048,576 rows</a:t>
            </a:r>
          </a:p>
          <a:p>
            <a:r>
              <a:rPr lang="en-US" sz="2400" dirty="0" err="1">
                <a:solidFill>
                  <a:srgbClr val="202124"/>
                </a:solidFill>
                <a:latin typeface="Calibri" panose="020F0502020204030204" pitchFamily="34" charset="0"/>
                <a:cs typeface="Calibri" panose="020F0502020204030204" pitchFamily="34" charset="0"/>
              </a:rPr>
              <a:t>Dữ</a:t>
            </a:r>
            <a:r>
              <a:rPr lang="en-US" sz="2400" dirty="0">
                <a:solidFill>
                  <a:srgbClr val="202124"/>
                </a:solidFill>
                <a:latin typeface="Calibri" panose="020F0502020204030204" pitchFamily="34" charset="0"/>
                <a:cs typeface="Calibri" panose="020F0502020204030204" pitchFamily="34" charset="0"/>
              </a:rPr>
              <a:t> </a:t>
            </a:r>
            <a:r>
              <a:rPr lang="en-US" sz="2400" dirty="0" err="1">
                <a:solidFill>
                  <a:srgbClr val="202124"/>
                </a:solidFill>
                <a:latin typeface="Calibri" panose="020F0502020204030204" pitchFamily="34" charset="0"/>
                <a:cs typeface="Calibri" panose="020F0502020204030204" pitchFamily="34" charset="0"/>
              </a:rPr>
              <a:t>liệu</a:t>
            </a:r>
            <a:r>
              <a:rPr lang="en-US" sz="2400" dirty="0">
                <a:solidFill>
                  <a:srgbClr val="202124"/>
                </a:solidFill>
                <a:latin typeface="Calibri" panose="020F0502020204030204" pitchFamily="34" charset="0"/>
                <a:cs typeface="Calibri" panose="020F0502020204030204" pitchFamily="34" charset="0"/>
              </a:rPr>
              <a:t>:</a:t>
            </a:r>
          </a:p>
          <a:p>
            <a:pPr lvl="1"/>
            <a:r>
              <a:rPr lang="en-US" dirty="0">
                <a:solidFill>
                  <a:srgbClr val="202124"/>
                </a:solidFill>
                <a:latin typeface="Calibri" panose="020F0502020204030204" pitchFamily="34" charset="0"/>
                <a:cs typeface="Calibri" panose="020F0502020204030204" pitchFamily="34" charset="0"/>
              </a:rPr>
              <a:t>Date: </a:t>
            </a:r>
            <a:r>
              <a:rPr lang="en-US" dirty="0" err="1">
                <a:solidFill>
                  <a:srgbClr val="202124"/>
                </a:solidFill>
                <a:latin typeface="Calibri" panose="020F0502020204030204" pitchFamily="34" charset="0"/>
                <a:cs typeface="Calibri" panose="020F0502020204030204" pitchFamily="34" charset="0"/>
              </a:rPr>
              <a:t>ngày</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Time: </a:t>
            </a:r>
            <a:r>
              <a:rPr lang="en-US" dirty="0" err="1">
                <a:solidFill>
                  <a:srgbClr val="202124"/>
                </a:solidFill>
                <a:latin typeface="Calibri" panose="020F0502020204030204" pitchFamily="34" charset="0"/>
                <a:cs typeface="Calibri" panose="020F0502020204030204" pitchFamily="34" charset="0"/>
              </a:rPr>
              <a:t>giờ</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Order: </a:t>
            </a:r>
            <a:r>
              <a:rPr lang="en-US" dirty="0" err="1">
                <a:solidFill>
                  <a:srgbClr val="202124"/>
                </a:solidFill>
                <a:latin typeface="Calibri" panose="020F0502020204030204" pitchFamily="34" charset="0"/>
                <a:cs typeface="Calibri" panose="020F0502020204030204" pitchFamily="34" charset="0"/>
              </a:rPr>
              <a:t>thứ</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tự</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xe</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Line: </a:t>
            </a:r>
            <a:r>
              <a:rPr lang="en-US" dirty="0" err="1">
                <a:solidFill>
                  <a:srgbClr val="202124"/>
                </a:solidFill>
                <a:latin typeface="Calibri" panose="020F0502020204030204" pitchFamily="34" charset="0"/>
                <a:cs typeface="Calibri" panose="020F0502020204030204" pitchFamily="34" charset="0"/>
              </a:rPr>
              <a:t>tuyến</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đường</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Latitude: </a:t>
            </a:r>
            <a:r>
              <a:rPr lang="en-US" dirty="0" err="1">
                <a:solidFill>
                  <a:srgbClr val="202124"/>
                </a:solidFill>
                <a:latin typeface="Calibri" panose="020F0502020204030204" pitchFamily="34" charset="0"/>
                <a:cs typeface="Calibri" panose="020F0502020204030204" pitchFamily="34" charset="0"/>
              </a:rPr>
              <a:t>vĩ</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độ</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Longitude: </a:t>
            </a:r>
            <a:r>
              <a:rPr lang="en-US" dirty="0" err="1">
                <a:solidFill>
                  <a:srgbClr val="202124"/>
                </a:solidFill>
                <a:latin typeface="Calibri" panose="020F0502020204030204" pitchFamily="34" charset="0"/>
                <a:cs typeface="Calibri" panose="020F0502020204030204" pitchFamily="34" charset="0"/>
              </a:rPr>
              <a:t>kinh</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độ</a:t>
            </a:r>
            <a:endParaRPr lang="en-US" dirty="0">
              <a:solidFill>
                <a:srgbClr val="202124"/>
              </a:solidFill>
              <a:latin typeface="Calibri" panose="020F0502020204030204" pitchFamily="34" charset="0"/>
              <a:cs typeface="Calibri" panose="020F0502020204030204" pitchFamily="34" charset="0"/>
            </a:endParaRPr>
          </a:p>
          <a:p>
            <a:pPr lvl="1"/>
            <a:r>
              <a:rPr lang="en-US" dirty="0">
                <a:solidFill>
                  <a:srgbClr val="202124"/>
                </a:solidFill>
                <a:latin typeface="Calibri" panose="020F0502020204030204" pitchFamily="34" charset="0"/>
                <a:cs typeface="Calibri" panose="020F0502020204030204" pitchFamily="34" charset="0"/>
              </a:rPr>
              <a:t>Speed: </a:t>
            </a:r>
            <a:r>
              <a:rPr lang="en-US" dirty="0" err="1">
                <a:solidFill>
                  <a:srgbClr val="202124"/>
                </a:solidFill>
                <a:latin typeface="Calibri" panose="020F0502020204030204" pitchFamily="34" charset="0"/>
                <a:cs typeface="Calibri" panose="020F0502020204030204" pitchFamily="34" charset="0"/>
              </a:rPr>
              <a:t>tốc</a:t>
            </a:r>
            <a:r>
              <a:rPr lang="en-US" dirty="0">
                <a:solidFill>
                  <a:srgbClr val="202124"/>
                </a:solidFill>
                <a:latin typeface="Calibri" panose="020F0502020204030204" pitchFamily="34" charset="0"/>
                <a:cs typeface="Calibri" panose="020F0502020204030204" pitchFamily="34" charset="0"/>
              </a:rPr>
              <a:t> </a:t>
            </a:r>
            <a:r>
              <a:rPr lang="en-US" dirty="0" err="1">
                <a:solidFill>
                  <a:srgbClr val="202124"/>
                </a:solidFill>
                <a:latin typeface="Calibri" panose="020F0502020204030204" pitchFamily="34" charset="0"/>
                <a:cs typeface="Calibri" panose="020F0502020204030204" pitchFamily="34" charset="0"/>
              </a:rPr>
              <a:t>độ</a:t>
            </a:r>
            <a:endParaRPr lang="en-US" dirty="0">
              <a:solidFill>
                <a:srgbClr val="202124"/>
              </a:solidFill>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C032AF37-8B37-8140-913F-DBB742A4AF04}"/>
              </a:ext>
            </a:extLst>
          </p:cNvPr>
          <p:cNvGraphicFramePr>
            <a:graphicFrameLocks noGrp="1"/>
          </p:cNvGraphicFramePr>
          <p:nvPr>
            <p:extLst>
              <p:ext uri="{D42A27DB-BD31-4B8C-83A1-F6EECF244321}">
                <p14:modId xmlns:p14="http://schemas.microsoft.com/office/powerpoint/2010/main" val="895458302"/>
              </p:ext>
            </p:extLst>
          </p:nvPr>
        </p:nvGraphicFramePr>
        <p:xfrm>
          <a:off x="5754750" y="1690688"/>
          <a:ext cx="5410199" cy="4655367"/>
        </p:xfrm>
        <a:graphic>
          <a:graphicData uri="http://schemas.openxmlformats.org/drawingml/2006/table">
            <a:tbl>
              <a:tblPr/>
              <a:tblGrid>
                <a:gridCol w="826734">
                  <a:extLst>
                    <a:ext uri="{9D8B030D-6E8A-4147-A177-3AD203B41FA5}">
                      <a16:colId xmlns:a16="http://schemas.microsoft.com/office/drawing/2014/main" val="1467125140"/>
                    </a:ext>
                  </a:extLst>
                </a:gridCol>
                <a:gridCol w="826734">
                  <a:extLst>
                    <a:ext uri="{9D8B030D-6E8A-4147-A177-3AD203B41FA5}">
                      <a16:colId xmlns:a16="http://schemas.microsoft.com/office/drawing/2014/main" val="1315269689"/>
                    </a:ext>
                  </a:extLst>
                </a:gridCol>
                <a:gridCol w="826734">
                  <a:extLst>
                    <a:ext uri="{9D8B030D-6E8A-4147-A177-3AD203B41FA5}">
                      <a16:colId xmlns:a16="http://schemas.microsoft.com/office/drawing/2014/main" val="268837518"/>
                    </a:ext>
                  </a:extLst>
                </a:gridCol>
                <a:gridCol w="1026291">
                  <a:extLst>
                    <a:ext uri="{9D8B030D-6E8A-4147-A177-3AD203B41FA5}">
                      <a16:colId xmlns:a16="http://schemas.microsoft.com/office/drawing/2014/main" val="1849719463"/>
                    </a:ext>
                  </a:extLst>
                </a:gridCol>
                <a:gridCol w="1076972">
                  <a:extLst>
                    <a:ext uri="{9D8B030D-6E8A-4147-A177-3AD203B41FA5}">
                      <a16:colId xmlns:a16="http://schemas.microsoft.com/office/drawing/2014/main" val="1616506814"/>
                    </a:ext>
                  </a:extLst>
                </a:gridCol>
                <a:gridCol w="826734">
                  <a:extLst>
                    <a:ext uri="{9D8B030D-6E8A-4147-A177-3AD203B41FA5}">
                      <a16:colId xmlns:a16="http://schemas.microsoft.com/office/drawing/2014/main" val="2888256261"/>
                    </a:ext>
                  </a:extLst>
                </a:gridCol>
              </a:tblGrid>
              <a:tr h="399031">
                <a:tc>
                  <a:txBody>
                    <a:bodyPr/>
                    <a:lstStyle/>
                    <a:p>
                      <a:pPr algn="ctr" fontAlgn="b"/>
                      <a:r>
                        <a:rPr lang="en-US" sz="1600" b="0" i="0" u="none" strike="noStrike">
                          <a:solidFill>
                            <a:srgbClr val="000000"/>
                          </a:solidFill>
                          <a:effectLst/>
                          <a:latin typeface="Calibri" panose="020F0502020204030204" pitchFamily="34" charset="0"/>
                        </a:rPr>
                        <a:t>time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order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line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latitude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longitude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speed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7877765"/>
                  </a:ext>
                </a:extLst>
              </a:tr>
              <a:tr h="304024">
                <a:tc>
                  <a:txBody>
                    <a:bodyPr/>
                    <a:lstStyle/>
                    <a:p>
                      <a:pPr algn="ctr" fontAlgn="b"/>
                      <a:r>
                        <a:rPr lang="en-VN" sz="1200" b="0" i="0" u="none" strike="noStrike">
                          <a:solidFill>
                            <a:srgbClr val="000000"/>
                          </a:solidFill>
                          <a:effectLst/>
                          <a:latin typeface="Calibri" panose="020F0502020204030204" pitchFamily="34" charset="0"/>
                        </a:rPr>
                        <a:t>08:45:18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C47780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862.0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-2.299.091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-43.321.281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903370"/>
                  </a:ext>
                </a:extLst>
              </a:tr>
              <a:tr h="304024">
                <a:tc>
                  <a:txBody>
                    <a:bodyPr/>
                    <a:lstStyle/>
                    <a:p>
                      <a:pPr algn="ctr" fontAlgn="b"/>
                      <a:r>
                        <a:rPr lang="en-VN" sz="1200" b="0" i="0" u="none" strike="noStrike">
                          <a:solidFill>
                            <a:srgbClr val="000000"/>
                          </a:solidFill>
                          <a:effectLst/>
                          <a:latin typeface="Calibri" panose="020F0502020204030204" pitchFamily="34" charset="0"/>
                        </a:rPr>
                        <a:t>08:45:46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A41162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315.0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-22.888.121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-43.222.912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52.0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387708"/>
                  </a:ext>
                </a:extLst>
              </a:tr>
              <a:tr h="304024">
                <a:tc>
                  <a:txBody>
                    <a:bodyPr/>
                    <a:lstStyle/>
                    <a:p>
                      <a:pPr algn="ctr" fontAlgn="b"/>
                      <a:r>
                        <a:rPr lang="en-VN" sz="1200" b="0" i="0" u="none" strike="noStrike">
                          <a:solidFill>
                            <a:srgbClr val="000000"/>
                          </a:solidFill>
                          <a:effectLst/>
                          <a:latin typeface="Calibri" panose="020F0502020204030204" pitchFamily="34" charset="0"/>
                        </a:rPr>
                        <a:t>08:45:51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A63530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107.0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-2.290.653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-4.318.224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854312"/>
                  </a:ext>
                </a:extLst>
              </a:tr>
              <a:tr h="304024">
                <a:tc>
                  <a:txBody>
                    <a:bodyPr/>
                    <a:lstStyle/>
                    <a:p>
                      <a:pPr algn="ctr" fontAlgn="b"/>
                      <a:r>
                        <a:rPr lang="en-VN" sz="1200" b="0" i="0" u="none" strike="noStrike">
                          <a:solidFill>
                            <a:srgbClr val="000000"/>
                          </a:solidFill>
                          <a:effectLst/>
                          <a:latin typeface="Calibri" panose="020F0502020204030204" pitchFamily="34" charset="0"/>
                        </a:rPr>
                        <a:t>08:46:10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B10517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630.0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-22.833.561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-43.275.249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073635"/>
                  </a:ext>
                </a:extLst>
              </a:tr>
              <a:tr h="304024">
                <a:tc>
                  <a:txBody>
                    <a:bodyPr/>
                    <a:lstStyle/>
                    <a:p>
                      <a:pPr algn="ctr" fontAlgn="b"/>
                      <a:r>
                        <a:rPr lang="en-VN" sz="1200" b="0" i="0" u="none" strike="noStrike">
                          <a:solidFill>
                            <a:srgbClr val="000000"/>
                          </a:solidFill>
                          <a:effectLst/>
                          <a:latin typeface="Calibri" panose="020F0502020204030204" pitchFamily="34" charset="0"/>
                        </a:rPr>
                        <a:t>08:46:21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C47876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306.0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-2.290.484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-43.190.338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119531"/>
                  </a:ext>
                </a:extLst>
              </a:tr>
              <a:tr h="304024">
                <a:tc>
                  <a:txBody>
                    <a:bodyPr/>
                    <a:lstStyle/>
                    <a:p>
                      <a:pPr algn="ctr" fontAlgn="b"/>
                      <a:r>
                        <a:rPr lang="en-VN" sz="1200" b="0" i="0" u="none" strike="noStrike">
                          <a:solidFill>
                            <a:srgbClr val="000000"/>
                          </a:solidFill>
                          <a:effectLst/>
                          <a:latin typeface="Calibri" panose="020F0502020204030204" pitchFamily="34" charset="0"/>
                        </a:rPr>
                        <a:t>08:46:23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B25613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249.0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-22.906.639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-43.240.028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5487"/>
                  </a:ext>
                </a:extLst>
              </a:tr>
              <a:tr h="304024">
                <a:tc>
                  <a:txBody>
                    <a:bodyPr/>
                    <a:lstStyle/>
                    <a:p>
                      <a:pPr algn="ctr" fontAlgn="b"/>
                      <a:r>
                        <a:rPr lang="en-VN" sz="1200" b="0" i="0" u="none" strike="noStrike">
                          <a:solidFill>
                            <a:srgbClr val="000000"/>
                          </a:solidFill>
                          <a:effectLst/>
                          <a:latin typeface="Calibri" panose="020F0502020204030204" pitchFamily="34" charset="0"/>
                        </a:rPr>
                        <a:t>08:46:24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B32532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779.0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-2.281.819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-43.391.479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98637"/>
                  </a:ext>
                </a:extLst>
              </a:tr>
              <a:tr h="304024">
                <a:tc>
                  <a:txBody>
                    <a:bodyPr/>
                    <a:lstStyle/>
                    <a:p>
                      <a:pPr algn="ctr" fontAlgn="b"/>
                      <a:r>
                        <a:rPr lang="en-VN" sz="1200" b="0" i="0" u="none" strike="noStrike">
                          <a:solidFill>
                            <a:srgbClr val="000000"/>
                          </a:solidFill>
                          <a:effectLst/>
                          <a:latin typeface="Calibri" panose="020F0502020204030204" pitchFamily="34" charset="0"/>
                        </a:rPr>
                        <a:t>08:46:40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B10517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630.0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-22.834.101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-43.274.269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31.0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927270"/>
                  </a:ext>
                </a:extLst>
              </a:tr>
              <a:tr h="304024">
                <a:tc>
                  <a:txBody>
                    <a:bodyPr/>
                    <a:lstStyle/>
                    <a:p>
                      <a:pPr algn="ctr" fontAlgn="b"/>
                      <a:r>
                        <a:rPr lang="en-VN" sz="1200" b="0" i="0" u="none" strike="noStrike">
                          <a:solidFill>
                            <a:srgbClr val="000000"/>
                          </a:solidFill>
                          <a:effectLst/>
                          <a:latin typeface="Calibri" panose="020F0502020204030204" pitchFamily="34" charset="0"/>
                        </a:rPr>
                        <a:t>08:46:46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A41162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315.0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-22.884.701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-4.322.633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4886029"/>
                  </a:ext>
                </a:extLst>
              </a:tr>
              <a:tr h="304024">
                <a:tc>
                  <a:txBody>
                    <a:bodyPr/>
                    <a:lstStyle/>
                    <a:p>
                      <a:pPr algn="ctr" fontAlgn="b"/>
                      <a:r>
                        <a:rPr lang="en-VN" sz="1200" b="0" i="0" u="none" strike="noStrike">
                          <a:solidFill>
                            <a:srgbClr val="000000"/>
                          </a:solidFill>
                          <a:effectLst/>
                          <a:latin typeface="Calibri" panose="020F0502020204030204" pitchFamily="34" charset="0"/>
                        </a:rPr>
                        <a:t>08:46:57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D13025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794.0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-2.288.928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-4.342.836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46226"/>
                  </a:ext>
                </a:extLst>
              </a:tr>
              <a:tr h="304024">
                <a:tc>
                  <a:txBody>
                    <a:bodyPr/>
                    <a:lstStyle/>
                    <a:p>
                      <a:pPr algn="ctr" fontAlgn="b"/>
                      <a:r>
                        <a:rPr lang="en-VN" sz="1200" b="0" i="0" u="none" strike="noStrike">
                          <a:solidFill>
                            <a:srgbClr val="000000"/>
                          </a:solidFill>
                          <a:effectLst/>
                          <a:latin typeface="Calibri" panose="020F0502020204030204" pitchFamily="34" charset="0"/>
                        </a:rPr>
                        <a:t>08:47:14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B10528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630.0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-22.898.609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-43.240.582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1708945"/>
                  </a:ext>
                </a:extLst>
              </a:tr>
              <a:tr h="304024">
                <a:tc>
                  <a:txBody>
                    <a:bodyPr/>
                    <a:lstStyle/>
                    <a:p>
                      <a:pPr algn="ctr" fontAlgn="b"/>
                      <a:r>
                        <a:rPr lang="en-VN" sz="1200" b="0" i="0" u="none" strike="noStrike">
                          <a:solidFill>
                            <a:srgbClr val="000000"/>
                          </a:solidFill>
                          <a:effectLst/>
                          <a:latin typeface="Calibri" panose="020F0502020204030204" pitchFamily="34" charset="0"/>
                        </a:rPr>
                        <a:t>08:47:44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B10528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630.0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-22.899.321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-43.240.681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18445"/>
                  </a:ext>
                </a:extLst>
              </a:tr>
              <a:tr h="304024">
                <a:tc>
                  <a:txBody>
                    <a:bodyPr/>
                    <a:lstStyle/>
                    <a:p>
                      <a:pPr algn="ctr" fontAlgn="b"/>
                      <a:r>
                        <a:rPr lang="en-VN" sz="1200" b="0" i="0" u="none" strike="noStrike" dirty="0">
                          <a:solidFill>
                            <a:srgbClr val="000000"/>
                          </a:solidFill>
                          <a:effectLst/>
                          <a:latin typeface="Calibri" panose="020F0502020204030204" pitchFamily="34" charset="0"/>
                        </a:rPr>
                        <a:t>08:48:04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D17022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893.0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-22.908.039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-43.597.618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1646688"/>
                  </a:ext>
                </a:extLst>
              </a:tr>
              <a:tr h="304024">
                <a:tc>
                  <a:txBody>
                    <a:bodyPr/>
                    <a:lstStyle/>
                    <a:p>
                      <a:pPr algn="ctr" fontAlgn="b"/>
                      <a:r>
                        <a:rPr lang="en-VN"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VN" sz="1200" b="0" i="0" u="none" strike="noStrike" dirty="0">
                          <a:solidFill>
                            <a:srgbClr val="000000"/>
                          </a:solidFill>
                          <a:effectLst/>
                          <a:latin typeface="Calibri" panose="020F0502020204030204" pitchFamily="34" charset="0"/>
                        </a:rPr>
                        <a: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4086621"/>
                  </a:ext>
                </a:extLst>
              </a:tr>
            </a:tbl>
          </a:graphicData>
        </a:graphic>
      </p:graphicFrame>
    </p:spTree>
    <p:extLst>
      <p:ext uri="{BB962C8B-B14F-4D97-AF65-F5344CB8AC3E}">
        <p14:creationId xmlns:p14="http://schemas.microsoft.com/office/powerpoint/2010/main" val="428237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DBCB-69B5-B842-ADEB-F49E0E2A128A}"/>
              </a:ext>
            </a:extLst>
          </p:cNvPr>
          <p:cNvSpPr>
            <a:spLocks noGrp="1"/>
          </p:cNvSpPr>
          <p:nvPr>
            <p:ph type="title"/>
          </p:nvPr>
        </p:nvSpPr>
        <p:spPr/>
        <p:txBody>
          <a:bodyPr/>
          <a:lstStyle/>
          <a:p>
            <a:r>
              <a:rPr lang="en-VN" dirty="0"/>
              <a:t>Cơ sở lý thuyết</a:t>
            </a:r>
          </a:p>
        </p:txBody>
      </p:sp>
      <p:sp>
        <p:nvSpPr>
          <p:cNvPr id="3" name="Content Placeholder 2">
            <a:extLst>
              <a:ext uri="{FF2B5EF4-FFF2-40B4-BE49-F238E27FC236}">
                <a16:creationId xmlns:a16="http://schemas.microsoft.com/office/drawing/2014/main" id="{BCD57894-A8A8-694A-BD8B-E204CE527022}"/>
              </a:ext>
            </a:extLst>
          </p:cNvPr>
          <p:cNvSpPr>
            <a:spLocks noGrp="1"/>
          </p:cNvSpPr>
          <p:nvPr>
            <p:ph idx="1"/>
          </p:nvPr>
        </p:nvSpPr>
        <p:spPr>
          <a:xfrm>
            <a:off x="375745" y="1690688"/>
            <a:ext cx="5142186" cy="4351338"/>
          </a:xfrm>
        </p:spPr>
        <p:txBody>
          <a:bodyPr>
            <a:normAutofit lnSpcReduction="10000"/>
          </a:bodyPr>
          <a:lstStyle/>
          <a:p>
            <a:pPr marL="0" indent="0">
              <a:buNone/>
            </a:pPr>
            <a:r>
              <a:rPr lang="en-VN" dirty="0">
                <a:latin typeface="Calibri" panose="020F0502020204030204" pitchFamily="34" charset="0"/>
                <a:cs typeface="Calibri" panose="020F0502020204030204" pitchFamily="34" charset="0"/>
              </a:rPr>
              <a:t>Big data streaming </a:t>
            </a:r>
          </a:p>
          <a:p>
            <a:pPr marL="0" indent="0">
              <a:buNone/>
            </a:pPr>
            <a:r>
              <a:rPr lang="vi-VN" sz="2100" b="1" i="0" u="none" strike="noStrike" dirty="0">
                <a:effectLst/>
                <a:latin typeface="Calibri" panose="020F0502020204030204" pitchFamily="34" charset="0"/>
                <a:cs typeface="Calibri" panose="020F0502020204030204" pitchFamily="34" charset="0"/>
              </a:rPr>
              <a:t>Định nghĩa:</a:t>
            </a:r>
            <a:r>
              <a:rPr lang="vi-VN" sz="2100" b="0" i="0" u="none" strike="noStrike" dirty="0">
                <a:effectLst/>
                <a:latin typeface="Calibri" panose="020F0502020204030204" pitchFamily="34" charset="0"/>
                <a:cs typeface="Calibri" panose="020F0502020204030204" pitchFamily="34" charset="0"/>
              </a:rPr>
              <a:t> Big Data Streaming là một phần của lĩnh vực Big Data, tập trung vào việc xử lý dữ liệu liên tục ngay sau khi nó được tạo ra, thay vì lưu trữ và xử lý sau này như trong mô hình xử lý dữ liệu tĩnh.</a:t>
            </a:r>
          </a:p>
          <a:p>
            <a:pPr marL="0" indent="0">
              <a:buNone/>
            </a:pPr>
            <a:r>
              <a:rPr lang="vi-VN" sz="2100" b="1" dirty="0">
                <a:latin typeface="Calibri" panose="020F0502020204030204" pitchFamily="34" charset="0"/>
                <a:cs typeface="Calibri" panose="020F0502020204030204" pitchFamily="34" charset="0"/>
              </a:rPr>
              <a:t>Đặc điểm chính</a:t>
            </a:r>
            <a:r>
              <a:rPr lang="vi-VN" sz="2100" dirty="0">
                <a:latin typeface="Calibri" panose="020F0502020204030204" pitchFamily="34" charset="0"/>
                <a:cs typeface="Calibri" panose="020F0502020204030204" pitchFamily="34" charset="0"/>
              </a:rPr>
              <a:t>:</a:t>
            </a:r>
          </a:p>
          <a:p>
            <a:r>
              <a:rPr lang="vi-VN" sz="2100" dirty="0">
                <a:latin typeface="Calibri" panose="020F0502020204030204" pitchFamily="34" charset="0"/>
                <a:cs typeface="Calibri" panose="020F0502020204030204" pitchFamily="34" charset="0"/>
              </a:rPr>
              <a:t>Dữ liệu liên tục: Thường là dữ liệu được tạo ra liên tục từ các nguồn như cảm biến, log, và sự kiện thời gian thực.</a:t>
            </a:r>
          </a:p>
          <a:p>
            <a:r>
              <a:rPr lang="vi-VN" sz="2100" dirty="0">
                <a:latin typeface="Calibri" panose="020F0502020204030204" pitchFamily="34" charset="0"/>
                <a:cs typeface="Calibri" panose="020F0502020204030204" pitchFamily="34" charset="0"/>
              </a:rPr>
              <a:t>Xử lý ngay lập tức: Dữ liệu được xử lý và phân tích ngay khi nó được tạo ra để đáp ứng yêu cầu thời gian thực.</a:t>
            </a:r>
          </a:p>
          <a:p>
            <a:pPr marL="0" indent="0">
              <a:buNone/>
            </a:pPr>
            <a:endParaRPr lang="en-VN" dirty="0"/>
          </a:p>
        </p:txBody>
      </p:sp>
      <p:pic>
        <p:nvPicPr>
          <p:cNvPr id="2052" name="Picture 4" descr="Big Data Streaming: Phases. Big Data streaming involves processing… | by  Kartikeya Mishra | Medium">
            <a:extLst>
              <a:ext uri="{FF2B5EF4-FFF2-40B4-BE49-F238E27FC236}">
                <a16:creationId xmlns:a16="http://schemas.microsoft.com/office/drawing/2014/main" id="{DCD61204-FD8A-B548-8492-745ED7954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93088"/>
            <a:ext cx="5858064" cy="287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256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684A-8662-964E-B511-25D6AE73A6EE}"/>
              </a:ext>
            </a:extLst>
          </p:cNvPr>
          <p:cNvSpPr>
            <a:spLocks noGrp="1"/>
          </p:cNvSpPr>
          <p:nvPr>
            <p:ph type="title"/>
          </p:nvPr>
        </p:nvSpPr>
        <p:spPr/>
        <p:txBody>
          <a:bodyPr/>
          <a:lstStyle/>
          <a:p>
            <a:r>
              <a:rPr lang="en-VN" dirty="0"/>
              <a:t>Cơ sở lý thuyết</a:t>
            </a:r>
          </a:p>
        </p:txBody>
      </p:sp>
      <p:sp>
        <p:nvSpPr>
          <p:cNvPr id="5" name="Rectangle 1">
            <a:extLst>
              <a:ext uri="{FF2B5EF4-FFF2-40B4-BE49-F238E27FC236}">
                <a16:creationId xmlns:a16="http://schemas.microsoft.com/office/drawing/2014/main" id="{FA7158A4-EC53-814D-8B33-F4476EAF1AEB}"/>
              </a:ext>
            </a:extLst>
          </p:cNvPr>
          <p:cNvSpPr>
            <a:spLocks noChangeArrowheads="1"/>
          </p:cNvSpPr>
          <p:nvPr/>
        </p:nvSpPr>
        <p:spPr bwMode="auto">
          <a:xfrm>
            <a:off x="-3090042" y="-260103"/>
            <a:ext cx="182484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8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graphicFrame>
        <p:nvGraphicFramePr>
          <p:cNvPr id="10" name="Content Placeholder 9">
            <a:extLst>
              <a:ext uri="{FF2B5EF4-FFF2-40B4-BE49-F238E27FC236}">
                <a16:creationId xmlns:a16="http://schemas.microsoft.com/office/drawing/2014/main" id="{3371A617-DCE6-1541-9273-C176B674F887}"/>
              </a:ext>
            </a:extLst>
          </p:cNvPr>
          <p:cNvGraphicFramePr>
            <a:graphicFrameLocks noGrp="1"/>
          </p:cNvGraphicFramePr>
          <p:nvPr>
            <p:ph idx="1"/>
            <p:extLst>
              <p:ext uri="{D42A27DB-BD31-4B8C-83A1-F6EECF244321}">
                <p14:modId xmlns:p14="http://schemas.microsoft.com/office/powerpoint/2010/main" val="1901568078"/>
              </p:ext>
            </p:extLst>
          </p:nvPr>
        </p:nvGraphicFramePr>
        <p:xfrm>
          <a:off x="2190307" y="1531089"/>
          <a:ext cx="8155173" cy="4652164"/>
        </p:xfrm>
        <a:graphic>
          <a:graphicData uri="http://schemas.openxmlformats.org/drawingml/2006/table">
            <a:tbl>
              <a:tblPr/>
              <a:tblGrid>
                <a:gridCol w="2718391">
                  <a:extLst>
                    <a:ext uri="{9D8B030D-6E8A-4147-A177-3AD203B41FA5}">
                      <a16:colId xmlns:a16="http://schemas.microsoft.com/office/drawing/2014/main" val="3561322135"/>
                    </a:ext>
                  </a:extLst>
                </a:gridCol>
                <a:gridCol w="2718391">
                  <a:extLst>
                    <a:ext uri="{9D8B030D-6E8A-4147-A177-3AD203B41FA5}">
                      <a16:colId xmlns:a16="http://schemas.microsoft.com/office/drawing/2014/main" val="268878082"/>
                    </a:ext>
                  </a:extLst>
                </a:gridCol>
                <a:gridCol w="2718391">
                  <a:extLst>
                    <a:ext uri="{9D8B030D-6E8A-4147-A177-3AD203B41FA5}">
                      <a16:colId xmlns:a16="http://schemas.microsoft.com/office/drawing/2014/main" val="4264836896"/>
                    </a:ext>
                  </a:extLst>
                </a:gridCol>
              </a:tblGrid>
              <a:tr h="274522">
                <a:tc>
                  <a:txBody>
                    <a:bodyPr/>
                    <a:lstStyle/>
                    <a:p>
                      <a:pPr fontAlgn="b"/>
                      <a:r>
                        <a:rPr lang="en-US" sz="1600" b="1" dirty="0" err="1">
                          <a:effectLst/>
                        </a:rPr>
                        <a:t>Đặc</a:t>
                      </a:r>
                      <a:r>
                        <a:rPr lang="en-US" sz="1600" b="1" dirty="0">
                          <a:effectLst/>
                        </a:rPr>
                        <a:t> </a:t>
                      </a:r>
                      <a:r>
                        <a:rPr lang="en-US" sz="1600" b="1" dirty="0" err="1">
                          <a:effectLst/>
                        </a:rPr>
                        <a:t>điểm</a:t>
                      </a:r>
                      <a:endParaRPr lang="en-US" sz="1600" b="1" dirty="0">
                        <a:effectLst/>
                      </a:endParaRPr>
                    </a:p>
                  </a:txBody>
                  <a:tcPr marL="40667" marR="40667" marT="20333" marB="20333"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600" b="1" dirty="0">
                          <a:effectLst/>
                        </a:rPr>
                        <a:t>Big Data Streaming</a:t>
                      </a:r>
                    </a:p>
                  </a:txBody>
                  <a:tcPr marL="40667" marR="40667" marT="20333" marB="20333"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1600" b="1" dirty="0" err="1">
                          <a:effectLst/>
                        </a:rPr>
                        <a:t>Xử</a:t>
                      </a:r>
                      <a:r>
                        <a:rPr lang="en-US" sz="1600" b="1" dirty="0">
                          <a:effectLst/>
                        </a:rPr>
                        <a:t> </a:t>
                      </a:r>
                      <a:r>
                        <a:rPr lang="en-US" sz="1600" b="1" dirty="0" err="1">
                          <a:effectLst/>
                        </a:rPr>
                        <a:t>Lý</a:t>
                      </a:r>
                      <a:r>
                        <a:rPr lang="en-US" sz="1600" b="1" dirty="0">
                          <a:effectLst/>
                        </a:rPr>
                        <a:t> </a:t>
                      </a:r>
                      <a:r>
                        <a:rPr lang="en-US" sz="1600" b="1" dirty="0" err="1">
                          <a:effectLst/>
                        </a:rPr>
                        <a:t>Dữ</a:t>
                      </a:r>
                      <a:r>
                        <a:rPr lang="en-US" sz="1600" b="1" dirty="0">
                          <a:effectLst/>
                        </a:rPr>
                        <a:t> </a:t>
                      </a:r>
                      <a:r>
                        <a:rPr lang="en-US" sz="1600" b="1" dirty="0" err="1">
                          <a:effectLst/>
                        </a:rPr>
                        <a:t>Liệu</a:t>
                      </a:r>
                      <a:r>
                        <a:rPr lang="en-US" sz="1600" b="1" dirty="0">
                          <a:effectLst/>
                        </a:rPr>
                        <a:t> </a:t>
                      </a:r>
                      <a:r>
                        <a:rPr lang="en-US" sz="1600" b="1" dirty="0" err="1">
                          <a:effectLst/>
                        </a:rPr>
                        <a:t>Tĩnh</a:t>
                      </a:r>
                      <a:endParaRPr lang="en-US" sz="1600" b="1" dirty="0">
                        <a:effectLst/>
                      </a:endParaRPr>
                    </a:p>
                  </a:txBody>
                  <a:tcPr marL="40667" marR="40667" marT="20333" marB="20333"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003544796"/>
                  </a:ext>
                </a:extLst>
              </a:tr>
              <a:tr h="289880">
                <a:tc>
                  <a:txBody>
                    <a:bodyPr/>
                    <a:lstStyle/>
                    <a:p>
                      <a:pPr fontAlgn="base"/>
                      <a:r>
                        <a:rPr lang="en-US" sz="1200" b="1">
                          <a:effectLst/>
                        </a:rPr>
                        <a:t>Tính Chất Dữ Liệu</a:t>
                      </a:r>
                      <a:endParaRPr lang="en-US"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Dữ liệu liên tục, ngay lập tức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Dữ liệu tĩnh, lưu trữ trước khi xử lý</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935789741"/>
                  </a:ext>
                </a:extLst>
              </a:tr>
              <a:tr h="289880">
                <a:tc>
                  <a:txBody>
                    <a:bodyPr/>
                    <a:lstStyle/>
                    <a:p>
                      <a:pPr fontAlgn="base"/>
                      <a:r>
                        <a:rPr lang="vi-VN" sz="1200" b="1" dirty="0">
                          <a:effectLst/>
                        </a:rPr>
                        <a:t>Phương Pháp Xử Lý</a:t>
                      </a:r>
                      <a:endParaRPr lang="vi-VN" sz="1200" dirty="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Xử lý ngay khi dữ liệu được tạo ra</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Lưu trữ trước và xử lý sau</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986412061"/>
                  </a:ext>
                </a:extLst>
              </a:tr>
              <a:tr h="414114">
                <a:tc>
                  <a:txBody>
                    <a:bodyPr/>
                    <a:lstStyle/>
                    <a:p>
                      <a:pPr fontAlgn="base"/>
                      <a:r>
                        <a:rPr lang="vi-VN" sz="1200" b="1" dirty="0">
                          <a:effectLst/>
                        </a:rPr>
                        <a:t>Cơ Sở Dữ Liệu Thông Thường</a:t>
                      </a:r>
                      <a:endParaRPr lang="vi-VN" sz="1200" dirty="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dirty="0">
                          <a:effectLst/>
                        </a:rPr>
                        <a:t>Cơ sở dữ liệu NoSQL, Hệ thống Stream</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Cơ sở dữ liệu SQL, Hệ thống Batch</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680564632"/>
                  </a:ext>
                </a:extLst>
              </a:tr>
              <a:tr h="538348">
                <a:tc>
                  <a:txBody>
                    <a:bodyPr/>
                    <a:lstStyle/>
                    <a:p>
                      <a:pPr fontAlgn="base"/>
                      <a:r>
                        <a:rPr lang="en-US" sz="1200" b="1" dirty="0" err="1">
                          <a:effectLst/>
                        </a:rPr>
                        <a:t>Phù</a:t>
                      </a:r>
                      <a:r>
                        <a:rPr lang="en-US" sz="1200" b="1" dirty="0">
                          <a:effectLst/>
                        </a:rPr>
                        <a:t> </a:t>
                      </a:r>
                      <a:r>
                        <a:rPr lang="en-US" sz="1200" b="1" dirty="0" err="1">
                          <a:effectLst/>
                        </a:rPr>
                        <a:t>Hợp</a:t>
                      </a:r>
                      <a:r>
                        <a:rPr lang="en-US" sz="1200" b="1" dirty="0">
                          <a:effectLst/>
                        </a:rPr>
                        <a:t> Cho </a:t>
                      </a:r>
                      <a:r>
                        <a:rPr lang="en-US" sz="1200" b="1" dirty="0" err="1">
                          <a:effectLst/>
                        </a:rPr>
                        <a:t>Dữ</a:t>
                      </a:r>
                      <a:r>
                        <a:rPr lang="en-US" sz="1200" b="1" dirty="0">
                          <a:effectLst/>
                        </a:rPr>
                        <a:t> </a:t>
                      </a:r>
                      <a:r>
                        <a:rPr lang="en-US" sz="1200" b="1" dirty="0" err="1">
                          <a:effectLst/>
                        </a:rPr>
                        <a:t>Liệu</a:t>
                      </a:r>
                      <a:endParaRPr lang="en-US" sz="1200" dirty="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Dữ liệu liên tục, thường không có cấu trúc, thay đổi nhanh chóng</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Dữ liệu có cấu trúc, ít thay đổi</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859053950"/>
                  </a:ext>
                </a:extLst>
              </a:tr>
              <a:tr h="414114">
                <a:tc>
                  <a:txBody>
                    <a:bodyPr/>
                    <a:lstStyle/>
                    <a:p>
                      <a:pPr fontAlgn="base"/>
                      <a:r>
                        <a:rPr lang="en-US" sz="1200" b="1" dirty="0" err="1">
                          <a:effectLst/>
                        </a:rPr>
                        <a:t>Ứng</a:t>
                      </a:r>
                      <a:r>
                        <a:rPr lang="en-US" sz="1200" b="1" dirty="0">
                          <a:effectLst/>
                        </a:rPr>
                        <a:t> </a:t>
                      </a:r>
                      <a:r>
                        <a:rPr lang="en-US" sz="1200" b="1" dirty="0" err="1">
                          <a:effectLst/>
                        </a:rPr>
                        <a:t>Dụng</a:t>
                      </a:r>
                      <a:r>
                        <a:rPr lang="en-US" sz="1200" b="1" dirty="0">
                          <a:effectLst/>
                        </a:rPr>
                        <a:t> </a:t>
                      </a:r>
                      <a:r>
                        <a:rPr lang="en-US" sz="1200" b="1" dirty="0" err="1">
                          <a:effectLst/>
                        </a:rPr>
                        <a:t>Phổ</a:t>
                      </a:r>
                      <a:r>
                        <a:rPr lang="en-US" sz="1200" b="1" dirty="0">
                          <a:effectLst/>
                        </a:rPr>
                        <a:t> </a:t>
                      </a:r>
                      <a:r>
                        <a:rPr lang="en-US" sz="1200" b="1" dirty="0" err="1">
                          <a:effectLst/>
                        </a:rPr>
                        <a:t>Biến</a:t>
                      </a:r>
                      <a:endParaRPr lang="en-US" sz="1200" dirty="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Giao thông, IoT, theo dõi sự kiện thời gian thực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Báo cáo, phân tích dữ liệu lịch sử</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125085508"/>
                  </a:ext>
                </a:extLst>
              </a:tr>
              <a:tr h="392164">
                <a:tc>
                  <a:txBody>
                    <a:bodyPr/>
                    <a:lstStyle/>
                    <a:p>
                      <a:pPr fontAlgn="base"/>
                      <a:r>
                        <a:rPr lang="en-US" sz="1200" b="1">
                          <a:effectLst/>
                        </a:rPr>
                        <a:t>Thời Gian Phản Ứng</a:t>
                      </a:r>
                      <a:endParaRPr lang="en-US"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Thời gian thực, ngay lập tức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Phản ứng không thời gian, xử lý hàng loạt</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621677390"/>
                  </a:ext>
                </a:extLst>
              </a:tr>
              <a:tr h="414114">
                <a:tc>
                  <a:txBody>
                    <a:bodyPr/>
                    <a:lstStyle/>
                    <a:p>
                      <a:pPr fontAlgn="base"/>
                      <a:r>
                        <a:rPr lang="en-US" sz="1200" b="1">
                          <a:effectLst/>
                        </a:rPr>
                        <a:t>Quy Mô Dữ Liệu</a:t>
                      </a:r>
                      <a:endParaRPr lang="en-US"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Lớn và ngày càng tăng</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Phù hợp cho dữ liệu có quy mô nhỏ đến trung bình</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621891623"/>
                  </a:ext>
                </a:extLst>
              </a:tr>
              <a:tr h="538348">
                <a:tc>
                  <a:txBody>
                    <a:bodyPr/>
                    <a:lstStyle/>
                    <a:p>
                      <a:pPr fontAlgn="base"/>
                      <a:r>
                        <a:rPr lang="en-US" sz="1200" b="1">
                          <a:effectLst/>
                        </a:rPr>
                        <a:t>Khả Năng Mở Rộng</a:t>
                      </a:r>
                      <a:endParaRPr lang="en-US"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Dễ dàng mở rộng để xử lý lượng dữ liệu lớn và ngày càng tăng</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Thường cần kế hoạch mở rộng trước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671715179"/>
                  </a:ext>
                </a:extLst>
              </a:tr>
              <a:tr h="538348">
                <a:tc>
                  <a:txBody>
                    <a:bodyPr/>
                    <a:lstStyle/>
                    <a:p>
                      <a:pPr fontAlgn="base"/>
                      <a:r>
                        <a:rPr lang="en-US" sz="1200" b="1">
                          <a:effectLst/>
                        </a:rPr>
                        <a:t>Độ Tin Cậy Dữ Liệu</a:t>
                      </a:r>
                      <a:endParaRPr lang="en-US"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200">
                          <a:effectLst/>
                        </a:rPr>
                        <a:t>Cần đảm bảo tính nhất quán và độ tin cậy của dữ liệu liên tục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vi-VN" sz="1200">
                          <a:effectLst/>
                        </a:rPr>
                        <a:t>Dữ liệu thường được kiểm tra trước khi xử lý</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058924514"/>
                  </a:ext>
                </a:extLst>
              </a:tr>
              <a:tr h="538348">
                <a:tc>
                  <a:txBody>
                    <a:bodyPr/>
                    <a:lstStyle/>
                    <a:p>
                      <a:pPr fontAlgn="base"/>
                      <a:r>
                        <a:rPr lang="vi-VN" sz="1200" b="1">
                          <a:effectLst/>
                        </a:rPr>
                        <a:t>Bảo Mật và Quyền Riêng Tư</a:t>
                      </a:r>
                      <a:endParaRPr lang="vi-VN" sz="1200">
                        <a:effectLst/>
                      </a:endParaRP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en-US" sz="1200">
                          <a:effectLst/>
                        </a:rPr>
                        <a:t>Đối mặt với thách thức về bảo mật do xử lý dữ liệu ngay lập tức</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tc>
                  <a:txBody>
                    <a:bodyPr/>
                    <a:lstStyle/>
                    <a:p>
                      <a:pPr fontAlgn="base"/>
                      <a:r>
                        <a:rPr lang="vi-VN" sz="1200" dirty="0">
                          <a:effectLst/>
                        </a:rPr>
                        <a:t>Thường dễ quản lý bảo mật vì dữ liệu được lưu trữ</a:t>
                      </a:r>
                    </a:p>
                  </a:txBody>
                  <a:tcPr marL="40667" marR="40667" marT="20333" marB="20333"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048020159"/>
                  </a:ext>
                </a:extLst>
              </a:tr>
            </a:tbl>
          </a:graphicData>
        </a:graphic>
      </p:graphicFrame>
      <p:sp>
        <p:nvSpPr>
          <p:cNvPr id="11" name="Rectangle 2">
            <a:extLst>
              <a:ext uri="{FF2B5EF4-FFF2-40B4-BE49-F238E27FC236}">
                <a16:creationId xmlns:a16="http://schemas.microsoft.com/office/drawing/2014/main" id="{DAD9A22B-DE8B-6D4F-AD2F-BE582FF02261}"/>
              </a:ext>
            </a:extLst>
          </p:cNvPr>
          <p:cNvSpPr>
            <a:spLocks noChangeArrowheads="1"/>
          </p:cNvSpPr>
          <p:nvPr/>
        </p:nvSpPr>
        <p:spPr bwMode="auto">
          <a:xfrm>
            <a:off x="4630738"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800" b="0" i="0" u="none" strike="noStrike" cap="none" normalizeH="0" baseline="0">
                <a:ln>
                  <a:noFill/>
                </a:ln>
                <a:solidFill>
                  <a:schemeClr val="tx1"/>
                </a:solidFill>
                <a:effectLst/>
                <a:latin typeface="Arial" panose="020B0604020202020204" pitchFamily="34" charset="0"/>
              </a:rPr>
            </a:b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2CE8F8CA-A6DA-9948-8397-A9E3E5213A83}"/>
              </a:ext>
            </a:extLst>
          </p:cNvPr>
          <p:cNvSpPr txBox="1"/>
          <p:nvPr/>
        </p:nvSpPr>
        <p:spPr>
          <a:xfrm>
            <a:off x="0" y="6308209"/>
            <a:ext cx="12192000" cy="369332"/>
          </a:xfrm>
          <a:prstGeom prst="rect">
            <a:avLst/>
          </a:prstGeom>
          <a:noFill/>
        </p:spPr>
        <p:txBody>
          <a:bodyPr wrap="square">
            <a:spAutoFit/>
          </a:bodyPr>
          <a:lstStyle/>
          <a:p>
            <a:pPr marL="0" indent="0" algn="ctr">
              <a:buNone/>
            </a:pPr>
            <a:r>
              <a:rPr lang="en-VN" dirty="0">
                <a:latin typeface="Calibri" panose="020F0502020204030204" pitchFamily="34" charset="0"/>
                <a:cs typeface="Calibri" panose="020F0502020204030204" pitchFamily="34" charset="0"/>
              </a:rPr>
              <a:t>So sánh Big data streaming và xử lý dữ liệu tĩnh</a:t>
            </a:r>
          </a:p>
        </p:txBody>
      </p:sp>
    </p:spTree>
    <p:extLst>
      <p:ext uri="{BB962C8B-B14F-4D97-AF65-F5344CB8AC3E}">
        <p14:creationId xmlns:p14="http://schemas.microsoft.com/office/powerpoint/2010/main" val="18510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3EA3-994E-9040-862A-E5E334FCF454}"/>
              </a:ext>
            </a:extLst>
          </p:cNvPr>
          <p:cNvSpPr>
            <a:spLocks noGrp="1"/>
          </p:cNvSpPr>
          <p:nvPr>
            <p:ph type="title"/>
          </p:nvPr>
        </p:nvSpPr>
        <p:spPr/>
        <p:txBody>
          <a:bodyPr/>
          <a:lstStyle/>
          <a:p>
            <a:r>
              <a:rPr lang="en-VN" dirty="0"/>
              <a:t>Mô hình của đề tài</a:t>
            </a:r>
          </a:p>
        </p:txBody>
      </p:sp>
      <p:sp>
        <p:nvSpPr>
          <p:cNvPr id="3" name="Content Placeholder 2">
            <a:extLst>
              <a:ext uri="{FF2B5EF4-FFF2-40B4-BE49-F238E27FC236}">
                <a16:creationId xmlns:a16="http://schemas.microsoft.com/office/drawing/2014/main" id="{BB07E151-296D-4849-A4A7-D44E055087DE}"/>
              </a:ext>
            </a:extLst>
          </p:cNvPr>
          <p:cNvSpPr>
            <a:spLocks noGrp="1"/>
          </p:cNvSpPr>
          <p:nvPr>
            <p:ph idx="1"/>
          </p:nvPr>
        </p:nvSpPr>
        <p:spPr/>
        <p:txBody>
          <a:bodyPr/>
          <a:lstStyle/>
          <a:p>
            <a:r>
              <a:rPr lang="vi-VN" sz="2000" dirty="0"/>
              <a:t>Thu thập dữ liệu: Mô tả cách thu thập dữ liệu giao thông từ các nguồn như cảm biến, camera, GPS.</a:t>
            </a:r>
          </a:p>
          <a:p>
            <a:r>
              <a:rPr lang="vi-VN" sz="2000" dirty="0"/>
              <a:t>Xử lý dữ liệu liên tục: Giới thiệu cách Big Data Streaming được sử dụng để xử lý dữ liệu giao thông ngay khi nó được tạo ra.</a:t>
            </a:r>
          </a:p>
          <a:p>
            <a:r>
              <a:rPr lang="vi-VN" sz="2000" dirty="0"/>
              <a:t>Trực quan hóa: Mô tả quá trình trực quan hóa dữ liệu và công nghệ được sử dụng để tạo các biểu đồ, bản đồ thời gian thực.</a:t>
            </a:r>
          </a:p>
          <a:p>
            <a:endParaRPr lang="en-VN" dirty="0"/>
          </a:p>
        </p:txBody>
      </p:sp>
    </p:spTree>
    <p:extLst>
      <p:ext uri="{BB962C8B-B14F-4D97-AF65-F5344CB8AC3E}">
        <p14:creationId xmlns:p14="http://schemas.microsoft.com/office/powerpoint/2010/main" val="386890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42DA-CF4D-8776-35BF-EA6EBFAA4C36}"/>
              </a:ext>
            </a:extLst>
          </p:cNvPr>
          <p:cNvSpPr>
            <a:spLocks noGrp="1"/>
          </p:cNvSpPr>
          <p:nvPr>
            <p:ph type="title"/>
          </p:nvPr>
        </p:nvSpPr>
        <p:spPr/>
        <p:txBody>
          <a:bodyPr/>
          <a:lstStyle/>
          <a:p>
            <a:r>
              <a:rPr lang="en-US" dirty="0"/>
              <a:t>Quy </a:t>
            </a:r>
            <a:r>
              <a:rPr lang="en-US" dirty="0" err="1"/>
              <a:t>trình</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xe</a:t>
            </a:r>
            <a:r>
              <a:rPr lang="en-US" dirty="0"/>
              <a:t> </a:t>
            </a:r>
            <a:r>
              <a:rPr lang="en-US" dirty="0" err="1"/>
              <a:t>buýt</a:t>
            </a:r>
            <a:endParaRPr lang="en-US" dirty="0"/>
          </a:p>
        </p:txBody>
      </p:sp>
      <p:grpSp>
        <p:nvGrpSpPr>
          <p:cNvPr id="23" name="Group 22">
            <a:extLst>
              <a:ext uri="{FF2B5EF4-FFF2-40B4-BE49-F238E27FC236}">
                <a16:creationId xmlns:a16="http://schemas.microsoft.com/office/drawing/2014/main" id="{0DDECC12-BE93-703C-1DED-6AC0E169834A}"/>
              </a:ext>
            </a:extLst>
          </p:cNvPr>
          <p:cNvGrpSpPr/>
          <p:nvPr/>
        </p:nvGrpSpPr>
        <p:grpSpPr>
          <a:xfrm>
            <a:off x="1827922" y="1508074"/>
            <a:ext cx="8536156" cy="4984801"/>
            <a:chOff x="0" y="0"/>
            <a:chExt cx="6878060" cy="4959351"/>
          </a:xfrm>
        </p:grpSpPr>
        <p:grpSp>
          <p:nvGrpSpPr>
            <p:cNvPr id="24" name="Group 23">
              <a:extLst>
                <a:ext uri="{FF2B5EF4-FFF2-40B4-BE49-F238E27FC236}">
                  <a16:creationId xmlns:a16="http://schemas.microsoft.com/office/drawing/2014/main" id="{DED0C376-847C-849F-E2AB-EBC6886837B1}"/>
                </a:ext>
              </a:extLst>
            </p:cNvPr>
            <p:cNvGrpSpPr/>
            <p:nvPr/>
          </p:nvGrpSpPr>
          <p:grpSpPr>
            <a:xfrm>
              <a:off x="0" y="0"/>
              <a:ext cx="1955799" cy="4959351"/>
              <a:chOff x="0" y="0"/>
              <a:chExt cx="3319795" cy="8419540"/>
            </a:xfrm>
          </p:grpSpPr>
          <p:pic>
            <p:nvPicPr>
              <p:cNvPr id="38" name="Picture 37" descr="Top View Bus Stock Illustrations – 1,319 Top View Bus Stock Illustrations,  Vectors &amp; Clipart - Dreamstime">
                <a:extLst>
                  <a:ext uri="{FF2B5EF4-FFF2-40B4-BE49-F238E27FC236}">
                    <a16:creationId xmlns:a16="http://schemas.microsoft.com/office/drawing/2014/main" id="{135ABD32-7111-3CAE-42A0-F03145142DBB}"/>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9636" t="31888" r="9636" b="31888"/>
              <a:stretch/>
            </p:blipFill>
            <p:spPr bwMode="auto">
              <a:xfrm rot="16200000">
                <a:off x="135591" y="920897"/>
                <a:ext cx="2848980" cy="1278368"/>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FEA0ADC0-4F20-D5C5-F447-9DCC28D2FE56}"/>
                  </a:ext>
                </a:extLst>
              </p:cNvPr>
              <p:cNvSpPr/>
              <p:nvPr/>
            </p:nvSpPr>
            <p:spPr>
              <a:xfrm>
                <a:off x="0" y="0"/>
                <a:ext cx="3120162" cy="312016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0" name="Speech Bubble: Rectangle with Corners Rounded 39">
                <a:extLst>
                  <a:ext uri="{FF2B5EF4-FFF2-40B4-BE49-F238E27FC236}">
                    <a16:creationId xmlns:a16="http://schemas.microsoft.com/office/drawing/2014/main" id="{FCB3AA6E-03A9-F116-0555-15DC4DB51179}"/>
                  </a:ext>
                </a:extLst>
              </p:cNvPr>
              <p:cNvSpPr/>
              <p:nvPr/>
            </p:nvSpPr>
            <p:spPr>
              <a:xfrm>
                <a:off x="544547" y="3580446"/>
                <a:ext cx="2775248" cy="3905842"/>
              </a:xfrm>
              <a:prstGeom prst="wedgeRoundRectCallout">
                <a:avLst>
                  <a:gd name="adj1" fmla="val -5716"/>
                  <a:gd name="adj2" fmla="val -103084"/>
                  <a:gd name="adj3" fmla="val 16667"/>
                </a:avLst>
              </a:prstGeom>
              <a:solidFill>
                <a:srgbClr val="FFFFFF">
                  <a:alpha val="6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a:p>
            </p:txBody>
          </p:sp>
          <p:sp>
            <p:nvSpPr>
              <p:cNvPr id="41" name="TextBox 7">
                <a:extLst>
                  <a:ext uri="{FF2B5EF4-FFF2-40B4-BE49-F238E27FC236}">
                    <a16:creationId xmlns:a16="http://schemas.microsoft.com/office/drawing/2014/main" id="{12643D65-B20B-34AF-40F7-A0245A516B7A}"/>
                  </a:ext>
                </a:extLst>
              </p:cNvPr>
              <p:cNvSpPr txBox="1"/>
              <p:nvPr/>
            </p:nvSpPr>
            <p:spPr>
              <a:xfrm>
                <a:off x="633991" y="3649186"/>
                <a:ext cx="2685804" cy="4770354"/>
              </a:xfrm>
              <a:prstGeom prst="rect">
                <a:avLst/>
              </a:prstGeom>
              <a:noFill/>
            </p:spPr>
            <p:txBody>
              <a:bodyPr wrap="square" rtlCol="0">
                <a:noAutofit/>
              </a:bodyPr>
              <a:lstStyle/>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Order</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C47780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Date</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01-25-2019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Time</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08:45:18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Speed</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13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Latitude</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-22.99091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300" b="1"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Longitude</a:t>
                </a:r>
                <a:r>
                  <a:rPr lang="en-US" sz="1300" kern="12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-43.321281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15461D0D-CA36-2E9A-6144-592CEEB418F1}"/>
                </a:ext>
              </a:extLst>
            </p:cNvPr>
            <p:cNvGrpSpPr/>
            <p:nvPr/>
          </p:nvGrpSpPr>
          <p:grpSpPr>
            <a:xfrm>
              <a:off x="1720850" y="603250"/>
              <a:ext cx="5157210" cy="2996049"/>
              <a:chOff x="2916040" y="1027175"/>
              <a:chExt cx="8753900" cy="5086423"/>
            </a:xfrm>
          </p:grpSpPr>
          <p:grpSp>
            <p:nvGrpSpPr>
              <p:cNvPr id="26" name="Group 25">
                <a:extLst>
                  <a:ext uri="{FF2B5EF4-FFF2-40B4-BE49-F238E27FC236}">
                    <a16:creationId xmlns:a16="http://schemas.microsoft.com/office/drawing/2014/main" id="{4574A355-F7F9-6E63-6609-1E408E499723}"/>
                  </a:ext>
                </a:extLst>
              </p:cNvPr>
              <p:cNvGrpSpPr/>
              <p:nvPr/>
            </p:nvGrpSpPr>
            <p:grpSpPr>
              <a:xfrm>
                <a:off x="2916040" y="1027175"/>
                <a:ext cx="8153533" cy="2173366"/>
                <a:chOff x="2916040" y="1027175"/>
                <a:chExt cx="8153533" cy="2173366"/>
              </a:xfrm>
            </p:grpSpPr>
            <p:sp>
              <p:nvSpPr>
                <p:cNvPr id="28" name="Rectangle: Rounded Corners 27">
                  <a:extLst>
                    <a:ext uri="{FF2B5EF4-FFF2-40B4-BE49-F238E27FC236}">
                      <a16:creationId xmlns:a16="http://schemas.microsoft.com/office/drawing/2014/main" id="{5B8981B3-2793-218E-B281-1C9640DC8789}"/>
                    </a:ext>
                  </a:extLst>
                </p:cNvPr>
                <p:cNvSpPr/>
                <p:nvPr/>
              </p:nvSpPr>
              <p:spPr>
                <a:xfrm>
                  <a:off x="6743044" y="1027175"/>
                  <a:ext cx="1408297" cy="14670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vi-VN" sz="1300" kern="12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Hệ thống xử lý</a:t>
                  </a:r>
                  <a:endParaRPr lang="en-US" sz="1200">
                    <a:effectLst/>
                    <a:ea typeface="Calibri" panose="020F0502020204030204" pitchFamily="34"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0DA5B915-9317-B972-8D77-2ECED92DDD51}"/>
                    </a:ext>
                  </a:extLst>
                </p:cNvPr>
                <p:cNvSpPr/>
                <p:nvPr/>
              </p:nvSpPr>
              <p:spPr>
                <a:xfrm>
                  <a:off x="10018623" y="1305155"/>
                  <a:ext cx="1050950" cy="91109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spcBef>
                      <a:spcPts val="0"/>
                    </a:spcBef>
                    <a:spcAft>
                      <a:spcPts val="0"/>
                    </a:spcAft>
                  </a:pPr>
                  <a:r>
                    <a:rPr lang="vi-VN" sz="1300" kern="12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WEB</a:t>
                  </a:r>
                  <a:endParaRPr lang="en-US" sz="1200">
                    <a:effectLst/>
                    <a:ea typeface="Calibri" panose="020F0502020204030204" pitchFamily="34" charset="0"/>
                    <a:cs typeface="Times New Roman" panose="02020603050405020304" pitchFamily="18" charset="0"/>
                  </a:endParaRPr>
                </a:p>
              </p:txBody>
            </p:sp>
            <p:grpSp>
              <p:nvGrpSpPr>
                <p:cNvPr id="30" name="Group 29">
                  <a:extLst>
                    <a:ext uri="{FF2B5EF4-FFF2-40B4-BE49-F238E27FC236}">
                      <a16:creationId xmlns:a16="http://schemas.microsoft.com/office/drawing/2014/main" id="{6489692E-5B4F-90AC-18EF-19F65AB8DE68}"/>
                    </a:ext>
                  </a:extLst>
                </p:cNvPr>
                <p:cNvGrpSpPr/>
                <p:nvPr/>
              </p:nvGrpSpPr>
              <p:grpSpPr>
                <a:xfrm>
                  <a:off x="4699410" y="1271218"/>
                  <a:ext cx="978970" cy="978970"/>
                  <a:chOff x="4699410" y="1271218"/>
                  <a:chExt cx="978970" cy="978970"/>
                </a:xfrm>
              </p:grpSpPr>
              <p:sp>
                <p:nvSpPr>
                  <p:cNvPr id="36" name="Rectangle: Rounded Corners 35">
                    <a:extLst>
                      <a:ext uri="{FF2B5EF4-FFF2-40B4-BE49-F238E27FC236}">
                        <a16:creationId xmlns:a16="http://schemas.microsoft.com/office/drawing/2014/main" id="{24300FA9-245B-7AA9-F42C-B8478F1441AB}"/>
                      </a:ext>
                    </a:extLst>
                  </p:cNvPr>
                  <p:cNvSpPr/>
                  <p:nvPr/>
                </p:nvSpPr>
                <p:spPr>
                  <a:xfrm>
                    <a:off x="4699410" y="1271218"/>
                    <a:ext cx="978970" cy="97897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37" name="Picture 36" descr="Apache, kafka, vertical, logo Icon in Vector Logo">
                    <a:extLst>
                      <a:ext uri="{FF2B5EF4-FFF2-40B4-BE49-F238E27FC236}">
                        <a16:creationId xmlns:a16="http://schemas.microsoft.com/office/drawing/2014/main" id="{60156E3F-69E2-2B0A-177C-ED0A60FAFD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8688" y="1384190"/>
                    <a:ext cx="720414" cy="7530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Connector: Elbow 30">
                  <a:extLst>
                    <a:ext uri="{FF2B5EF4-FFF2-40B4-BE49-F238E27FC236}">
                      <a16:creationId xmlns:a16="http://schemas.microsoft.com/office/drawing/2014/main" id="{02615DCA-06FF-1FD5-2B93-1F13796D26D4}"/>
                    </a:ext>
                  </a:extLst>
                </p:cNvPr>
                <p:cNvCxnSpPr>
                  <a:cxnSpLocks/>
                  <a:endCxn id="36" idx="1"/>
                </p:cNvCxnSpPr>
                <p:nvPr/>
              </p:nvCxnSpPr>
              <p:spPr>
                <a:xfrm flipV="1">
                  <a:off x="2916040" y="1760703"/>
                  <a:ext cx="1783370" cy="12845"/>
                </a:xfrm>
                <a:prstGeom prst="bentConnector3">
                  <a:avLst/>
                </a:prstGeom>
                <a:ln w="38100">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E948E18A-08D0-59AF-8B0B-8DA0C7CA0AAC}"/>
                    </a:ext>
                  </a:extLst>
                </p:cNvPr>
                <p:cNvSpPr/>
                <p:nvPr/>
              </p:nvSpPr>
              <p:spPr>
                <a:xfrm>
                  <a:off x="5932270" y="1612320"/>
                  <a:ext cx="503497" cy="296765"/>
                </a:xfrm>
                <a:prstGeom prst="rightArrow">
                  <a:avLst>
                    <a:gd name="adj1" fmla="val 50000"/>
                    <a:gd name="adj2" fmla="val 8081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3" name="Straight Arrow Connector 32">
                  <a:extLst>
                    <a:ext uri="{FF2B5EF4-FFF2-40B4-BE49-F238E27FC236}">
                      <a16:creationId xmlns:a16="http://schemas.microsoft.com/office/drawing/2014/main" id="{94C59FEF-7F0B-352D-B737-C06BD86BC05D}"/>
                    </a:ext>
                  </a:extLst>
                </p:cNvPr>
                <p:cNvCxnSpPr>
                  <a:stCxn id="28" idx="3"/>
                  <a:endCxn id="29" idx="1"/>
                </p:cNvCxnSpPr>
                <p:nvPr/>
              </p:nvCxnSpPr>
              <p:spPr>
                <a:xfrm flipV="1">
                  <a:off x="8151341" y="1760703"/>
                  <a:ext cx="1867282"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TextBox 40">
                  <a:extLst>
                    <a:ext uri="{FF2B5EF4-FFF2-40B4-BE49-F238E27FC236}">
                      <a16:creationId xmlns:a16="http://schemas.microsoft.com/office/drawing/2014/main" id="{8E737D0A-E0AF-5E08-2E3E-247CD90CF02F}"/>
                    </a:ext>
                  </a:extLst>
                </p:cNvPr>
                <p:cNvSpPr txBox="1"/>
                <p:nvPr/>
              </p:nvSpPr>
              <p:spPr>
                <a:xfrm>
                  <a:off x="8267940" y="1219550"/>
                  <a:ext cx="1634592" cy="553998"/>
                </a:xfrm>
                <a:prstGeom prst="rect">
                  <a:avLst/>
                </a:prstGeom>
                <a:noFill/>
              </p:spPr>
              <p:txBody>
                <a:bodyPr wrap="square" rtlCol="0">
                  <a:noAutofit/>
                </a:bodyPr>
                <a:lstStyle/>
                <a:p>
                  <a:pPr marL="0" marR="0">
                    <a:spcBef>
                      <a:spcPts val="0"/>
                    </a:spcBef>
                    <a:spcAft>
                      <a:spcPts val="0"/>
                    </a:spcAft>
                  </a:pP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ữ</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ệ</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 </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đã</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đượ</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 x</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ử</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a:t>
                  </a:r>
                  <a:r>
                    <a:rPr lang="vi-VN" sz="1000" kern="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ý</a:t>
                  </a:r>
                  <a:r>
                    <a:rPr lang="vi-VN"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0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phân loại theo từng tuyến đường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D5A909BE-F97D-69B8-9F74-09D0FD8777B7}"/>
                    </a:ext>
                  </a:extLst>
                </p:cNvPr>
                <p:cNvCxnSpPr>
                  <a:stCxn id="29" idx="2"/>
                </p:cNvCxnSpPr>
                <p:nvPr/>
              </p:nvCxnSpPr>
              <p:spPr>
                <a:xfrm>
                  <a:off x="10544099" y="2216251"/>
                  <a:ext cx="0" cy="98429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89D66974-0AC7-466D-D714-C3E8EFAC0DC3}"/>
                  </a:ext>
                </a:extLst>
              </p:cNvPr>
              <p:cNvPicPr>
                <a:picLocks noChangeAspect="1"/>
              </p:cNvPicPr>
              <p:nvPr/>
            </p:nvPicPr>
            <p:blipFill>
              <a:blip r:embed="rId5"/>
              <a:stretch>
                <a:fillRect/>
              </a:stretch>
            </p:blipFill>
            <p:spPr>
              <a:xfrm>
                <a:off x="5307180" y="3200541"/>
                <a:ext cx="6362760" cy="2913057"/>
              </a:xfrm>
              <a:prstGeom prst="rect">
                <a:avLst/>
              </a:prstGeom>
            </p:spPr>
          </p:pic>
        </p:grpSp>
      </p:grpSp>
    </p:spTree>
    <p:extLst>
      <p:ext uri="{BB962C8B-B14F-4D97-AF65-F5344CB8AC3E}">
        <p14:creationId xmlns:p14="http://schemas.microsoft.com/office/powerpoint/2010/main" val="273051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B8E8-90A3-9740-B742-B7238B706D44}"/>
              </a:ext>
            </a:extLst>
          </p:cNvPr>
          <p:cNvSpPr>
            <a:spLocks noGrp="1"/>
          </p:cNvSpPr>
          <p:nvPr>
            <p:ph type="title"/>
          </p:nvPr>
        </p:nvSpPr>
        <p:spPr/>
        <p:txBody>
          <a:bodyPr/>
          <a:lstStyle/>
          <a:p>
            <a:r>
              <a:rPr lang="en-VN" dirty="0"/>
              <a:t>Thực nghiệm</a:t>
            </a:r>
          </a:p>
        </p:txBody>
      </p:sp>
      <p:pic>
        <p:nvPicPr>
          <p:cNvPr id="6" name="a">
            <a:hlinkClick r:id="" action="ppaction://media"/>
            <a:extLst>
              <a:ext uri="{FF2B5EF4-FFF2-40B4-BE49-F238E27FC236}">
                <a16:creationId xmlns:a16="http://schemas.microsoft.com/office/drawing/2014/main" id="{2D84785A-4019-6F6E-5F8F-BCAD341CF4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23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F02F-0376-5641-9AB3-ACD70F2956C6}"/>
              </a:ext>
            </a:extLst>
          </p:cNvPr>
          <p:cNvSpPr>
            <a:spLocks noGrp="1"/>
          </p:cNvSpPr>
          <p:nvPr>
            <p:ph type="title"/>
          </p:nvPr>
        </p:nvSpPr>
        <p:spPr/>
        <p:txBody>
          <a:bodyPr/>
          <a:lstStyle/>
          <a:p>
            <a:r>
              <a:rPr lang="en-VN" dirty="0"/>
              <a:t>Các công cụ, thư viện sử dụng</a:t>
            </a:r>
          </a:p>
        </p:txBody>
      </p:sp>
      <p:pic>
        <p:nvPicPr>
          <p:cNvPr id="4098" name="Picture 2" descr="Kafka là gì? Ứng dụng Kafka cơ bản cho hệ thống message | TopDev">
            <a:extLst>
              <a:ext uri="{FF2B5EF4-FFF2-40B4-BE49-F238E27FC236}">
                <a16:creationId xmlns:a16="http://schemas.microsoft.com/office/drawing/2014/main" id="{3A7CF5EB-F46C-CE46-B7E5-336406504A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6922" y="1896546"/>
            <a:ext cx="1828504" cy="18285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ndas Library Use Cases">
            <a:extLst>
              <a:ext uri="{FF2B5EF4-FFF2-40B4-BE49-F238E27FC236}">
                <a16:creationId xmlns:a16="http://schemas.microsoft.com/office/drawing/2014/main" id="{E8DAB309-4DFF-C549-8A83-8D637CD13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50" y="4047202"/>
            <a:ext cx="2766237" cy="11525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lask là gì? Giới thiệu về Flask của Python">
            <a:extLst>
              <a:ext uri="{FF2B5EF4-FFF2-40B4-BE49-F238E27FC236}">
                <a16:creationId xmlns:a16="http://schemas.microsoft.com/office/drawing/2014/main" id="{0D0427FF-F1BA-804C-909A-60AECD169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455" y="1968424"/>
            <a:ext cx="2660502" cy="1662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P92 IT Solutions - HTML, CSS and JavaScript">
            <a:extLst>
              <a:ext uri="{FF2B5EF4-FFF2-40B4-BE49-F238E27FC236}">
                <a16:creationId xmlns:a16="http://schemas.microsoft.com/office/drawing/2014/main" id="{7A64246F-4461-9F44-8EDF-A4C4CA4A6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375" y="1807701"/>
            <a:ext cx="2120900" cy="2122488"/>
          </a:xfrm>
          <a:prstGeom prst="rect">
            <a:avLst/>
          </a:prstGeom>
          <a:extLst>
            <a:ext uri="{909E8E84-426E-40DD-AFC4-6F175D3DCCD1}">
              <a14:hiddenFill xmlns:a14="http://schemas.microsoft.com/office/drawing/2010/main">
                <a:solidFill>
                  <a:srgbClr val="FFFFFF"/>
                </a:solidFill>
              </a14:hiddenFill>
            </a:ext>
          </a:extLst>
        </p:spPr>
      </p:pic>
      <p:pic>
        <p:nvPicPr>
          <p:cNvPr id="9" name="Picture 10" descr="Docker Logo, symbol, meaning, history, PNG, brand">
            <a:extLst>
              <a:ext uri="{FF2B5EF4-FFF2-40B4-BE49-F238E27FC236}">
                <a16:creationId xmlns:a16="http://schemas.microsoft.com/office/drawing/2014/main" id="{36DDE80F-E7FE-2A47-BBF0-5A287FE42E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129" y="4047202"/>
            <a:ext cx="2004718" cy="108804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C0E8235-7B38-D2D9-7C51-C085106AB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0100" y="4347150"/>
            <a:ext cx="3219450" cy="852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265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780</Words>
  <Application>Microsoft Office PowerPoint</Application>
  <PresentationFormat>Widescreen</PresentationFormat>
  <Paragraphs>170</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Calibri Light</vt:lpstr>
      <vt:lpstr>Times New Roman</vt:lpstr>
      <vt:lpstr>Office Theme</vt:lpstr>
      <vt:lpstr>Trực quan vị trí GPS xe buýt sử dụng Kafka</vt:lpstr>
      <vt:lpstr>Giới thiệu</vt:lpstr>
      <vt:lpstr>Giới thiệu</vt:lpstr>
      <vt:lpstr>Cơ sở lý thuyết</vt:lpstr>
      <vt:lpstr>Cơ sở lý thuyết</vt:lpstr>
      <vt:lpstr>Mô hình của đề tài</vt:lpstr>
      <vt:lpstr>Quy trình thu thập dữ liệu từ xe buýt</vt:lpstr>
      <vt:lpstr>Thực nghiệm</vt:lpstr>
      <vt:lpstr>Các công cụ, thư viện sử dụng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Trực quan giữ liệu giao thông với Big Data Streaming</dc:title>
  <dc:creator>Microsoft Office User</dc:creator>
  <cp:lastModifiedBy>MyLaptop</cp:lastModifiedBy>
  <cp:revision>10</cp:revision>
  <dcterms:created xsi:type="dcterms:W3CDTF">2023-11-24T12:08:43Z</dcterms:created>
  <dcterms:modified xsi:type="dcterms:W3CDTF">2023-11-27T17:41:18Z</dcterms:modified>
</cp:coreProperties>
</file>